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70" r:id="rId3"/>
  </p:sldMasterIdLst>
  <p:notesMasterIdLst>
    <p:notesMasterId r:id="rId48"/>
  </p:notesMasterIdLst>
  <p:sldIdLst>
    <p:sldId id="258" r:id="rId4"/>
    <p:sldId id="262" r:id="rId5"/>
    <p:sldId id="263" r:id="rId6"/>
    <p:sldId id="264" r:id="rId7"/>
    <p:sldId id="265" r:id="rId8"/>
    <p:sldId id="267" r:id="rId9"/>
    <p:sldId id="268" r:id="rId10"/>
    <p:sldId id="269" r:id="rId11"/>
    <p:sldId id="328" r:id="rId12"/>
    <p:sldId id="321" r:id="rId13"/>
    <p:sldId id="27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274" r:id="rId30"/>
    <p:sldId id="323" r:id="rId31"/>
    <p:sldId id="299" r:id="rId32"/>
    <p:sldId id="276" r:id="rId33"/>
    <p:sldId id="277" r:id="rId34"/>
    <p:sldId id="301" r:id="rId35"/>
    <p:sldId id="300" r:id="rId36"/>
    <p:sldId id="302" r:id="rId37"/>
    <p:sldId id="278" r:id="rId38"/>
    <p:sldId id="303" r:id="rId39"/>
    <p:sldId id="324" r:id="rId40"/>
    <p:sldId id="279" r:id="rId41"/>
    <p:sldId id="261" r:id="rId42"/>
    <p:sldId id="304" r:id="rId43"/>
    <p:sldId id="305" r:id="rId44"/>
    <p:sldId id="325" r:id="rId45"/>
    <p:sldId id="327" r:id="rId46"/>
    <p:sldId id="326" r:id="rId47"/>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3861" userDrawn="1">
          <p15:clr>
            <a:srgbClr val="A4A3A4"/>
          </p15:clr>
        </p15:guide>
        <p15:guide id="6" orient="horz" pos="36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128">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2B2"/>
    <a:srgbClr val="325175"/>
    <a:srgbClr val="0B1828"/>
    <a:srgbClr val="595959"/>
    <a:srgbClr val="002857"/>
    <a:srgbClr val="E5CF77"/>
    <a:srgbClr val="091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63"/>
  </p:normalViewPr>
  <p:slideViewPr>
    <p:cSldViewPr snapToGrid="0" snapToObjects="1" showGuides="1">
      <p:cViewPr varScale="1">
        <p:scale>
          <a:sx n="71" d="100"/>
          <a:sy n="71" d="100"/>
        </p:scale>
        <p:origin x="392" y="52"/>
      </p:cViewPr>
      <p:guideLst>
        <p:guide orient="horz" pos="2183"/>
        <p:guide pos="3840"/>
        <p:guide pos="438"/>
        <p:guide pos="7242"/>
        <p:guide orient="horz" pos="3861"/>
        <p:guide orient="horz" pos="3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94" d="100"/>
          <a:sy n="94" d="100"/>
        </p:scale>
        <p:origin x="3752" y="184"/>
      </p:cViewPr>
      <p:guideLst>
        <p:guide orient="horz" pos="2880"/>
        <p:guide pos="2160"/>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Gross</a:t>
            </a:r>
            <a:r>
              <a:rPr lang="en-GB" baseline="0"/>
              <a:t> Profit</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bg1">
                  <a:lumMod val="50000"/>
                </a:schemeClr>
              </a:solidFill>
              <a:round/>
            </a:ln>
            <a:effectLst/>
          </c:spPr>
          <c:marker>
            <c:symbol val="none"/>
          </c:marker>
          <c:cat>
            <c:strRef>
              <c:f>Sheet1!$B$3:$N$3</c:f>
              <c:strCache>
                <c:ptCount val="13"/>
                <c:pt idx="0">
                  <c:v>Mar'20</c:v>
                </c:pt>
                <c:pt idx="1">
                  <c:v>April</c:v>
                </c:pt>
                <c:pt idx="2">
                  <c:v>May</c:v>
                </c:pt>
                <c:pt idx="3">
                  <c:v>June</c:v>
                </c:pt>
                <c:pt idx="4">
                  <c:v>July</c:v>
                </c:pt>
                <c:pt idx="5">
                  <c:v>Aug</c:v>
                </c:pt>
                <c:pt idx="6">
                  <c:v>Sept</c:v>
                </c:pt>
                <c:pt idx="7">
                  <c:v>Oct</c:v>
                </c:pt>
                <c:pt idx="8">
                  <c:v>Nov</c:v>
                </c:pt>
                <c:pt idx="9">
                  <c:v>Dec</c:v>
                </c:pt>
                <c:pt idx="10">
                  <c:v>Jan</c:v>
                </c:pt>
                <c:pt idx="11">
                  <c:v>Feb</c:v>
                </c:pt>
                <c:pt idx="12">
                  <c:v>Mar'21</c:v>
                </c:pt>
              </c:strCache>
            </c:strRef>
          </c:cat>
          <c:val>
            <c:numRef>
              <c:f>Sheet1!$B$4:$N$4</c:f>
              <c:numCache>
                <c:formatCode>0.0</c:formatCode>
                <c:ptCount val="13"/>
                <c:pt idx="0">
                  <c:v>100</c:v>
                </c:pt>
                <c:pt idx="1">
                  <c:v>54.21512525659891</c:v>
                </c:pt>
                <c:pt idx="2">
                  <c:v>34.959579995276762</c:v>
                </c:pt>
                <c:pt idx="3">
                  <c:v>53.414718331607538</c:v>
                </c:pt>
                <c:pt idx="4">
                  <c:v>29.423220157320106</c:v>
                </c:pt>
                <c:pt idx="5">
                  <c:v>45.924028557414573</c:v>
                </c:pt>
                <c:pt idx="6">
                  <c:v>58.287645103275388</c:v>
                </c:pt>
                <c:pt idx="7">
                  <c:v>37.981361382091663</c:v>
                </c:pt>
                <c:pt idx="8">
                  <c:v>84.004577906152917</c:v>
                </c:pt>
                <c:pt idx="9">
                  <c:v>81.633513179646485</c:v>
                </c:pt>
                <c:pt idx="10">
                  <c:v>52.725489127472891</c:v>
                </c:pt>
                <c:pt idx="11">
                  <c:v>50.8416444129562</c:v>
                </c:pt>
                <c:pt idx="12">
                  <c:v>98.781768307083041</c:v>
                </c:pt>
              </c:numCache>
            </c:numRef>
          </c:val>
          <c:smooth val="0"/>
          <c:extLst>
            <c:ext xmlns:c16="http://schemas.microsoft.com/office/drawing/2014/chart" uri="{C3380CC4-5D6E-409C-BE32-E72D297353CC}">
              <c16:uniqueId val="{00000000-2965-48CE-862A-9F61C235FCDE}"/>
            </c:ext>
          </c:extLst>
        </c:ser>
        <c:dLbls>
          <c:showLegendKey val="0"/>
          <c:showVal val="0"/>
          <c:showCatName val="0"/>
          <c:showSerName val="0"/>
          <c:showPercent val="0"/>
          <c:showBubbleSize val="0"/>
        </c:dLbls>
        <c:smooth val="0"/>
        <c:axId val="576298920"/>
        <c:axId val="576295968"/>
      </c:lineChart>
      <c:catAx>
        <c:axId val="57629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295968"/>
        <c:crosses val="autoZero"/>
        <c:auto val="1"/>
        <c:lblAlgn val="ctr"/>
        <c:lblOffset val="100"/>
        <c:noMultiLvlLbl val="0"/>
      </c:catAx>
      <c:valAx>
        <c:axId val="5762959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298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Small</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Tax Rates</c:v>
                </c:pt>
              </c:strCache>
            </c:strRef>
          </c:cat>
          <c:val>
            <c:numRef>
              <c:f>Sheet1!$B$2</c:f>
              <c:numCache>
                <c:formatCode>0%</c:formatCode>
                <c:ptCount val="1"/>
                <c:pt idx="0">
                  <c:v>0.19</c:v>
                </c:pt>
              </c:numCache>
            </c:numRef>
          </c:val>
          <c:extLst>
            <c:ext xmlns:c16="http://schemas.microsoft.com/office/drawing/2014/chart" uri="{C3380CC4-5D6E-409C-BE32-E72D297353CC}">
              <c16:uniqueId val="{00000000-80FA-42B9-A8E4-06F4F6C74D45}"/>
            </c:ext>
          </c:extLst>
        </c:ser>
        <c:ser>
          <c:idx val="1"/>
          <c:order val="1"/>
          <c:tx>
            <c:strRef>
              <c:f>Sheet1!$C$1</c:f>
              <c:strCache>
                <c:ptCount val="1"/>
                <c:pt idx="0">
                  <c:v>Marginal</c:v>
                </c:pt>
              </c:strCache>
            </c:strRef>
          </c:tx>
          <c:spPr>
            <a:noFill/>
            <a:ln w="25400" cap="flat" cmpd="sng" algn="ctr">
              <a:solidFill>
                <a:schemeClr val="accent2"/>
              </a:solidFill>
              <a:miter lim="800000"/>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Tax Rates</c:v>
                </c:pt>
              </c:strCache>
            </c:strRef>
          </c:cat>
          <c:val>
            <c:numRef>
              <c:f>Sheet1!$C$2</c:f>
              <c:numCache>
                <c:formatCode>0.00%</c:formatCode>
                <c:ptCount val="1"/>
                <c:pt idx="0">
                  <c:v>0.26500000000000001</c:v>
                </c:pt>
              </c:numCache>
            </c:numRef>
          </c:val>
          <c:extLst>
            <c:ext xmlns:c16="http://schemas.microsoft.com/office/drawing/2014/chart" uri="{C3380CC4-5D6E-409C-BE32-E72D297353CC}">
              <c16:uniqueId val="{00000001-80FA-42B9-A8E4-06F4F6C74D45}"/>
            </c:ext>
          </c:extLst>
        </c:ser>
        <c:ser>
          <c:idx val="2"/>
          <c:order val="2"/>
          <c:tx>
            <c:strRef>
              <c:f>Sheet1!$D$1</c:f>
              <c:strCache>
                <c:ptCount val="1"/>
                <c:pt idx="0">
                  <c:v>Main</c:v>
                </c:pt>
              </c:strCache>
            </c:strRef>
          </c:tx>
          <c:spPr>
            <a:noFill/>
            <a:ln w="25400" cap="flat" cmpd="sng" algn="ctr">
              <a:solidFill>
                <a:schemeClr val="accent3"/>
              </a:solidFill>
              <a:miter lim="800000"/>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ln>
              <a:effectLst/>
            </c:spPr>
            <c:trendlineType val="linear"/>
            <c:dispRSqr val="0"/>
            <c:dispEq val="0"/>
          </c:trendline>
          <c:trendline>
            <c:spPr>
              <a:ln w="19050" cap="rnd">
                <a:solidFill>
                  <a:schemeClr val="accent3"/>
                </a:solidFill>
              </a:ln>
              <a:effectLst/>
            </c:spPr>
            <c:trendlineType val="exp"/>
            <c:dispRSqr val="0"/>
            <c:dispEq val="0"/>
          </c:trendline>
          <c:trendline>
            <c:spPr>
              <a:ln w="19050" cap="rnd">
                <a:solidFill>
                  <a:schemeClr val="accent3"/>
                </a:solidFill>
              </a:ln>
              <a:effectLst/>
            </c:spPr>
            <c:trendlineType val="linear"/>
            <c:forward val="2"/>
            <c:dispRSqr val="0"/>
            <c:dispEq val="0"/>
          </c:trendline>
          <c:trendline>
            <c:spPr>
              <a:ln w="19050" cap="rnd">
                <a:solidFill>
                  <a:schemeClr val="accent3"/>
                </a:solidFill>
              </a:ln>
              <a:effectLst/>
            </c:spPr>
            <c:trendlineType val="linear"/>
            <c:dispRSqr val="0"/>
            <c:dispEq val="0"/>
          </c:trendline>
          <c:cat>
            <c:strRef>
              <c:f>Sheet1!$A$2</c:f>
              <c:strCache>
                <c:ptCount val="1"/>
                <c:pt idx="0">
                  <c:v>Tax Rates</c:v>
                </c:pt>
              </c:strCache>
            </c:strRef>
          </c:cat>
          <c:val>
            <c:numRef>
              <c:f>Sheet1!$D$2</c:f>
              <c:numCache>
                <c:formatCode>0%</c:formatCode>
                <c:ptCount val="1"/>
                <c:pt idx="0">
                  <c:v>0.25</c:v>
                </c:pt>
              </c:numCache>
            </c:numRef>
          </c:val>
          <c:extLst>
            <c:ext xmlns:c16="http://schemas.microsoft.com/office/drawing/2014/chart" uri="{C3380CC4-5D6E-409C-BE32-E72D297353CC}">
              <c16:uniqueId val="{00000002-80FA-42B9-A8E4-06F4F6C74D45}"/>
            </c:ext>
          </c:extLst>
        </c:ser>
        <c:dLbls>
          <c:dLblPos val="inEnd"/>
          <c:showLegendKey val="0"/>
          <c:showVal val="1"/>
          <c:showCatName val="0"/>
          <c:showSerName val="0"/>
          <c:showPercent val="0"/>
          <c:showBubbleSize val="0"/>
        </c:dLbls>
        <c:gapWidth val="164"/>
        <c:overlap val="-35"/>
        <c:axId val="886980527"/>
        <c:axId val="886965967"/>
      </c:barChart>
      <c:catAx>
        <c:axId val="88698052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86965967"/>
        <c:crosses val="autoZero"/>
        <c:auto val="1"/>
        <c:lblAlgn val="ctr"/>
        <c:lblOffset val="100"/>
        <c:noMultiLvlLbl val="0"/>
      </c:catAx>
      <c:valAx>
        <c:axId val="88696596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86980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0.27688</cdr:x>
      <cdr:y>0.41825</cdr:y>
    </cdr:from>
    <cdr:to>
      <cdr:x>0.37364</cdr:x>
      <cdr:y>0.52387</cdr:y>
    </cdr:to>
    <cdr:sp macro="" textlink="">
      <cdr:nvSpPr>
        <cdr:cNvPr id="2" name="TextBox 1">
          <a:extLst xmlns:a="http://schemas.openxmlformats.org/drawingml/2006/main">
            <a:ext uri="{FF2B5EF4-FFF2-40B4-BE49-F238E27FC236}">
              <a16:creationId xmlns:a16="http://schemas.microsoft.com/office/drawing/2014/main" id="{3A31A71A-091A-4B37-8BC3-9935F15D061E}"/>
            </a:ext>
          </a:extLst>
        </cdr:cNvPr>
        <cdr:cNvSpPr txBox="1"/>
      </cdr:nvSpPr>
      <cdr:spPr>
        <a:xfrm xmlns:a="http://schemas.openxmlformats.org/drawingml/2006/main">
          <a:off x="1750589" y="1953790"/>
          <a:ext cx="611793" cy="493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7ABC07A-CDCE-8447-9069-58BF7F9BAE8C}" type="datetimeFigureOut">
              <a:rPr lang="en-US" smtClean="0"/>
              <a:t>4/21/2021</a:t>
            </a:fld>
            <a:endParaRPr lang="en-US" dirty="0"/>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5A6F1D3A-3F50-1A4F-9B7B-42C5FC26C2FF}" type="slidenum">
              <a:rPr lang="en-US" smtClean="0"/>
              <a:t>‹#›</a:t>
            </a:fld>
            <a:endParaRPr lang="en-US" dirty="0"/>
          </a:p>
        </p:txBody>
      </p:sp>
    </p:spTree>
    <p:extLst>
      <p:ext uri="{BB962C8B-B14F-4D97-AF65-F5344CB8AC3E}">
        <p14:creationId xmlns:p14="http://schemas.microsoft.com/office/powerpoint/2010/main" val="226975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268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18</a:t>
            </a:fld>
            <a:endParaRPr lang="en-US" dirty="0"/>
          </a:p>
        </p:txBody>
      </p:sp>
    </p:spTree>
    <p:extLst>
      <p:ext uri="{BB962C8B-B14F-4D97-AF65-F5344CB8AC3E}">
        <p14:creationId xmlns:p14="http://schemas.microsoft.com/office/powerpoint/2010/main" val="120290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19</a:t>
            </a:fld>
            <a:endParaRPr lang="en-US" dirty="0"/>
          </a:p>
        </p:txBody>
      </p:sp>
    </p:spTree>
    <p:extLst>
      <p:ext uri="{BB962C8B-B14F-4D97-AF65-F5344CB8AC3E}">
        <p14:creationId xmlns:p14="http://schemas.microsoft.com/office/powerpoint/2010/main" val="350049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20</a:t>
            </a:fld>
            <a:endParaRPr lang="en-US" dirty="0"/>
          </a:p>
        </p:txBody>
      </p:sp>
    </p:spTree>
    <p:extLst>
      <p:ext uri="{BB962C8B-B14F-4D97-AF65-F5344CB8AC3E}">
        <p14:creationId xmlns:p14="http://schemas.microsoft.com/office/powerpoint/2010/main" val="139503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21</a:t>
            </a:fld>
            <a:endParaRPr lang="en-US" dirty="0"/>
          </a:p>
        </p:txBody>
      </p:sp>
    </p:spTree>
    <p:extLst>
      <p:ext uri="{BB962C8B-B14F-4D97-AF65-F5344CB8AC3E}">
        <p14:creationId xmlns:p14="http://schemas.microsoft.com/office/powerpoint/2010/main" val="3652798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22</a:t>
            </a:fld>
            <a:endParaRPr lang="en-US" dirty="0"/>
          </a:p>
        </p:txBody>
      </p:sp>
    </p:spTree>
    <p:extLst>
      <p:ext uri="{BB962C8B-B14F-4D97-AF65-F5344CB8AC3E}">
        <p14:creationId xmlns:p14="http://schemas.microsoft.com/office/powerpoint/2010/main" val="3903356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23</a:t>
            </a:fld>
            <a:endParaRPr lang="en-US" dirty="0"/>
          </a:p>
        </p:txBody>
      </p:sp>
    </p:spTree>
    <p:extLst>
      <p:ext uri="{BB962C8B-B14F-4D97-AF65-F5344CB8AC3E}">
        <p14:creationId xmlns:p14="http://schemas.microsoft.com/office/powerpoint/2010/main" val="1825594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24</a:t>
            </a:fld>
            <a:endParaRPr lang="en-US" dirty="0"/>
          </a:p>
        </p:txBody>
      </p:sp>
    </p:spTree>
    <p:extLst>
      <p:ext uri="{BB962C8B-B14F-4D97-AF65-F5344CB8AC3E}">
        <p14:creationId xmlns:p14="http://schemas.microsoft.com/office/powerpoint/2010/main" val="400789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25</a:t>
            </a:fld>
            <a:endParaRPr lang="en-US" dirty="0"/>
          </a:p>
        </p:txBody>
      </p:sp>
    </p:spTree>
    <p:extLst>
      <p:ext uri="{BB962C8B-B14F-4D97-AF65-F5344CB8AC3E}">
        <p14:creationId xmlns:p14="http://schemas.microsoft.com/office/powerpoint/2010/main" val="83122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263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029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25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952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450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25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11</a:t>
            </a:fld>
            <a:endParaRPr lang="en-US" dirty="0"/>
          </a:p>
        </p:txBody>
      </p:sp>
    </p:spTree>
    <p:extLst>
      <p:ext uri="{BB962C8B-B14F-4D97-AF65-F5344CB8AC3E}">
        <p14:creationId xmlns:p14="http://schemas.microsoft.com/office/powerpoint/2010/main" val="43703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12</a:t>
            </a:fld>
            <a:endParaRPr lang="en-US" dirty="0"/>
          </a:p>
        </p:txBody>
      </p:sp>
    </p:spTree>
    <p:extLst>
      <p:ext uri="{BB962C8B-B14F-4D97-AF65-F5344CB8AC3E}">
        <p14:creationId xmlns:p14="http://schemas.microsoft.com/office/powerpoint/2010/main" val="279793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13</a:t>
            </a:fld>
            <a:endParaRPr lang="en-US" dirty="0"/>
          </a:p>
        </p:txBody>
      </p:sp>
    </p:spTree>
    <p:extLst>
      <p:ext uri="{BB962C8B-B14F-4D97-AF65-F5344CB8AC3E}">
        <p14:creationId xmlns:p14="http://schemas.microsoft.com/office/powerpoint/2010/main" val="59649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14</a:t>
            </a:fld>
            <a:endParaRPr lang="en-US" dirty="0"/>
          </a:p>
        </p:txBody>
      </p:sp>
    </p:spTree>
    <p:extLst>
      <p:ext uri="{BB962C8B-B14F-4D97-AF65-F5344CB8AC3E}">
        <p14:creationId xmlns:p14="http://schemas.microsoft.com/office/powerpoint/2010/main" val="374795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15</a:t>
            </a:fld>
            <a:endParaRPr lang="en-US" dirty="0"/>
          </a:p>
        </p:txBody>
      </p:sp>
    </p:spTree>
    <p:extLst>
      <p:ext uri="{BB962C8B-B14F-4D97-AF65-F5344CB8AC3E}">
        <p14:creationId xmlns:p14="http://schemas.microsoft.com/office/powerpoint/2010/main" val="192955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16</a:t>
            </a:fld>
            <a:endParaRPr lang="en-US" dirty="0"/>
          </a:p>
        </p:txBody>
      </p:sp>
    </p:spTree>
    <p:extLst>
      <p:ext uri="{BB962C8B-B14F-4D97-AF65-F5344CB8AC3E}">
        <p14:creationId xmlns:p14="http://schemas.microsoft.com/office/powerpoint/2010/main" val="381728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17</a:t>
            </a:fld>
            <a:endParaRPr lang="en-US" dirty="0"/>
          </a:p>
        </p:txBody>
      </p:sp>
    </p:spTree>
    <p:extLst>
      <p:ext uri="{BB962C8B-B14F-4D97-AF65-F5344CB8AC3E}">
        <p14:creationId xmlns:p14="http://schemas.microsoft.com/office/powerpoint/2010/main" val="246487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36D7-3CD1-4646-B7F8-6553308223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6109ED-93AD-5449-80EB-B65FC0AD8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DFEB42C-2464-1E48-A450-55C92C0BD5C5}"/>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7674F8C9-ACAD-9C44-9FC3-428669336C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0802D2-3C6E-6841-A764-460D5F17D9E8}"/>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0159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DB58-7DE5-4D4F-83C9-288976E7281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A74EF0-E3B7-944F-871D-A096EBBEA0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E25F70-79F1-FA4D-A7B2-592549D46D5C}"/>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39966BF6-B685-9443-A6B5-5DF5D8C48D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FD7000-7016-8B48-8B8A-2966457653CD}"/>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73964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01D29-E24D-704F-BDE6-D87AB984172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F14C0E2-4149-AD4C-8181-3F246244B6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D5D1D9-340A-0F4B-8C41-99AE16ADCFDA}"/>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BCE9F070-2642-F64C-B1FD-9F4AED07D3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680024-15FA-024A-8228-D8E2E6B3124A}"/>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187573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p:cNvSpPr txBox="1">
            <a:spLocks/>
          </p:cNvSpPr>
          <p:nvPr userDrawn="1"/>
        </p:nvSpPr>
        <p:spPr>
          <a:xfrm>
            <a:off x="719405" y="2204864"/>
            <a:ext cx="8064896" cy="1008112"/>
          </a:xfrm>
          <a:prstGeom prst="rect">
            <a:avLst/>
          </a:prstGeom>
        </p:spPr>
        <p:txBody>
          <a:bodyPr/>
          <a:lstStyle>
            <a:lvl1pPr marL="0" indent="0" algn="l" defTabSz="914400" rtl="0" eaLnBrk="1" latinLnBrk="0" hangingPunct="1">
              <a:spcBef>
                <a:spcPct val="20000"/>
              </a:spcBef>
              <a:buFont typeface="Arial" pitchFamily="34" charset="0"/>
              <a:buNone/>
              <a:defRPr sz="3600" b="1" kern="1200" baseline="0">
                <a:solidFill>
                  <a:srgbClr val="622659"/>
                </a:solidFill>
                <a:latin typeface="HelveticaNeue LT 55 Roman" pitchFamily="2" charset="0"/>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3600" dirty="0">
                <a:solidFill>
                  <a:srgbClr val="4C2B77"/>
                </a:solidFill>
              </a:rPr>
              <a:t>Type Title Here</a:t>
            </a:r>
          </a:p>
        </p:txBody>
      </p:sp>
      <p:sp>
        <p:nvSpPr>
          <p:cNvPr id="11" name="Text Placeholder 3"/>
          <p:cNvSpPr txBox="1">
            <a:spLocks/>
          </p:cNvSpPr>
          <p:nvPr userDrawn="1"/>
        </p:nvSpPr>
        <p:spPr>
          <a:xfrm>
            <a:off x="719404" y="3933056"/>
            <a:ext cx="6720747" cy="2592288"/>
          </a:xfrm>
          <a:prstGeom prst="rect">
            <a:avLst/>
          </a:prstGeom>
        </p:spPr>
        <p:txBody>
          <a:bodyPr/>
          <a:lstStyle>
            <a:lvl1pPr marL="0" indent="0" algn="l" defTabSz="914400" rtl="0" eaLnBrk="1" latinLnBrk="0" hangingPunct="1">
              <a:spcBef>
                <a:spcPct val="20000"/>
              </a:spcBef>
              <a:buFont typeface="Arial" pitchFamily="34" charset="0"/>
              <a:buNone/>
              <a:defRPr sz="2500" b="0" kern="1200" baseline="0">
                <a:solidFill>
                  <a:srgbClr val="622659"/>
                </a:solidFill>
                <a:latin typeface="HelveticaNeue LT 55 Roman" pitchFamily="2" charset="0"/>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500" dirty="0">
                <a:solidFill>
                  <a:srgbClr val="4C2B77"/>
                </a:solidFill>
              </a:rPr>
              <a:t>Type Subtitle Here</a:t>
            </a:r>
          </a:p>
        </p:txBody>
      </p:sp>
    </p:spTree>
    <p:extLst>
      <p:ext uri="{BB962C8B-B14F-4D97-AF65-F5344CB8AC3E}">
        <p14:creationId xmlns:p14="http://schemas.microsoft.com/office/powerpoint/2010/main" val="2429555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p:cNvSpPr>
            <a:spLocks noGrp="1"/>
          </p:cNvSpPr>
          <p:nvPr>
            <p:ph type="body" sz="half" idx="2"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
        <p:nvSpPr>
          <p:cNvPr id="3" name="Content Placeholder 2"/>
          <p:cNvSpPr>
            <a:spLocks noGrp="1"/>
          </p:cNvSpPr>
          <p:nvPr>
            <p:ph sz="half" idx="1" hasCustomPrompt="1"/>
          </p:nvPr>
        </p:nvSpPr>
        <p:spPr>
          <a:xfrm>
            <a:off x="623393" y="1700807"/>
            <a:ext cx="10465164" cy="2592288"/>
          </a:xfrm>
          <a:prstGeom prst="rect">
            <a:avLst/>
          </a:prstGeom>
        </p:spPr>
        <p:txBody>
          <a:bodyPr/>
          <a:lstStyle>
            <a:lvl1pPr marL="0" indent="0">
              <a:buNone/>
              <a:defRPr sz="1800" baseline="0">
                <a:solidFill>
                  <a:srgbClr val="808284"/>
                </a:solidFill>
                <a:latin typeface="HelveticaNeue LT 55 Roman" pitchFamily="2" charset="0"/>
                <a:cs typeface="Arial" pitchFamily="34" charset="0"/>
              </a:defRPr>
            </a:lvl1pPr>
            <a:lvl2pPr>
              <a:defRPr sz="2400">
                <a:solidFill>
                  <a:srgbClr val="622659"/>
                </a:solidFill>
                <a:latin typeface="HelveticaNeue LT 55 Roman" pitchFamily="2" charset="0"/>
                <a:cs typeface="Arial" pitchFamily="34" charset="0"/>
              </a:defRPr>
            </a:lvl2pPr>
            <a:lvl3pPr>
              <a:defRPr sz="2000">
                <a:solidFill>
                  <a:srgbClr val="622659"/>
                </a:solidFill>
                <a:latin typeface="HelveticaNeue LT 55 Roman" pitchFamily="2" charset="0"/>
                <a:cs typeface="Arial" pitchFamily="34" charset="0"/>
              </a:defRPr>
            </a:lvl3pPr>
            <a:lvl4pPr>
              <a:defRPr sz="1800">
                <a:solidFill>
                  <a:srgbClr val="622659"/>
                </a:solidFill>
                <a:latin typeface="HelveticaNeue LT 55 Roman" pitchFamily="2" charset="0"/>
                <a:cs typeface="Arial" pitchFamily="34" charset="0"/>
              </a:defRPr>
            </a:lvl4pPr>
            <a:lvl5pPr>
              <a:defRPr sz="1800">
                <a:solidFill>
                  <a:srgbClr val="622659"/>
                </a:solidFill>
                <a:latin typeface="HelveticaNeue LT 55 Roman" pitchFamily="2" charset="0"/>
                <a:cs typeface="Arial" pitchFamily="34" charset="0"/>
              </a:defRPr>
            </a:lvl5pPr>
            <a:lvl6pPr>
              <a:defRPr sz="1800"/>
            </a:lvl6pPr>
            <a:lvl7pPr>
              <a:defRPr sz="1800"/>
            </a:lvl7pPr>
            <a:lvl8pPr>
              <a:defRPr sz="1800"/>
            </a:lvl8pPr>
            <a:lvl9pPr>
              <a:defRPr sz="1800"/>
            </a:lvl9pPr>
          </a:lstStyle>
          <a:p>
            <a:pPr lvl="0"/>
            <a:r>
              <a:rPr lang="en-US" dirty="0"/>
              <a:t>Type Subtitle Here</a:t>
            </a:r>
            <a:endParaRPr lang="en-GB" dirty="0"/>
          </a:p>
        </p:txBody>
      </p:sp>
    </p:spTree>
    <p:extLst>
      <p:ext uri="{BB962C8B-B14F-4D97-AF65-F5344CB8AC3E}">
        <p14:creationId xmlns:p14="http://schemas.microsoft.com/office/powerpoint/2010/main" val="487070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719403" y="1927374"/>
            <a:ext cx="10753195" cy="3949899"/>
          </a:xfrm>
          <a:prstGeom prst="rect">
            <a:avLst/>
          </a:prstGeom>
        </p:spPr>
        <p:txBody>
          <a:bodyPr/>
          <a:lstStyle>
            <a:lvl1pPr marL="0" indent="0">
              <a:buNone/>
              <a:defRPr sz="1800">
                <a:solidFill>
                  <a:srgbClr val="808284"/>
                </a:solidFill>
                <a:latin typeface="HelveticaNeue LT 55 Roman" pitchFamily="2" charset="0"/>
              </a:defRPr>
            </a:lvl1pPr>
            <a:lvl2pPr>
              <a:defRPr>
                <a:solidFill>
                  <a:srgbClr val="808284"/>
                </a:solidFill>
                <a:latin typeface="HelveticaNeue LT 55 Roman" pitchFamily="2" charset="0"/>
              </a:defRPr>
            </a:lvl2pPr>
            <a:lvl3pPr>
              <a:defRPr>
                <a:solidFill>
                  <a:srgbClr val="808284"/>
                </a:solidFill>
                <a:latin typeface="HelveticaNeue LT 55 Roman" pitchFamily="2" charset="0"/>
              </a:defRPr>
            </a:lvl3pPr>
            <a:lvl4pPr>
              <a:defRPr>
                <a:solidFill>
                  <a:srgbClr val="808284"/>
                </a:solidFill>
                <a:latin typeface="HelveticaNeue LT 55 Roman" pitchFamily="2" charset="0"/>
              </a:defRPr>
            </a:lvl4pPr>
            <a:lvl5pPr>
              <a:defRPr>
                <a:solidFill>
                  <a:srgbClr val="808284"/>
                </a:solidFill>
                <a:latin typeface="HelveticaNeue LT 55 Roman" pitchFamily="2" charset="0"/>
              </a:defRPr>
            </a:lvl5pPr>
          </a:lstStyle>
          <a:p>
            <a:pPr lvl="0"/>
            <a:r>
              <a:rPr lang="en-US" dirty="0"/>
              <a:t>Type Additional Information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p:cNvSpPr>
            <a:spLocks noGrp="1"/>
          </p:cNvSpPr>
          <p:nvPr>
            <p:ph type="body" sz="half" idx="2"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2164396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19403" y="4406901"/>
            <a:ext cx="10363200" cy="1362075"/>
          </a:xfrm>
          <a:prstGeom prst="rect">
            <a:avLst/>
          </a:prstGeom>
        </p:spPr>
        <p:txBody>
          <a:bodyPr anchor="t"/>
          <a:lstStyle>
            <a:lvl1pPr algn="l">
              <a:defRPr sz="3200" b="1" cap="all">
                <a:solidFill>
                  <a:srgbClr val="4C2B77"/>
                </a:solidFill>
                <a:latin typeface="HelveticaNeue LT 55 Roman" pitchFamily="2" charset="0"/>
                <a:cs typeface="Arial" pitchFamily="34" charset="0"/>
              </a:defRPr>
            </a:lvl1pPr>
          </a:lstStyle>
          <a:p>
            <a:r>
              <a:rPr lang="en-US" dirty="0"/>
              <a:t>Click to edit Master title style</a:t>
            </a:r>
            <a:endParaRPr lang="en-GB" dirty="0"/>
          </a:p>
        </p:txBody>
      </p:sp>
      <p:sp>
        <p:nvSpPr>
          <p:cNvPr id="8" name="Text Placeholder 2"/>
          <p:cNvSpPr>
            <a:spLocks noGrp="1"/>
          </p:cNvSpPr>
          <p:nvPr>
            <p:ph type="body" idx="1" hasCustomPrompt="1"/>
          </p:nvPr>
        </p:nvSpPr>
        <p:spPr>
          <a:xfrm>
            <a:off x="719403" y="2906713"/>
            <a:ext cx="10363200" cy="1500187"/>
          </a:xfrm>
          <a:prstGeom prst="rect">
            <a:avLst/>
          </a:prstGeom>
        </p:spPr>
        <p:txBody>
          <a:bodyPr anchor="b"/>
          <a:lstStyle>
            <a:lvl1pPr marL="0" indent="0">
              <a:buNone/>
              <a:defRPr sz="2000">
                <a:solidFill>
                  <a:srgbClr val="808284"/>
                </a:solidFill>
                <a:latin typeface="HelveticaNeue LT 55 Roman"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Type Additional Information</a:t>
            </a:r>
          </a:p>
        </p:txBody>
      </p:sp>
      <p:sp>
        <p:nvSpPr>
          <p:cNvPr id="5" name="Text Placeholder 3"/>
          <p:cNvSpPr>
            <a:spLocks noGrp="1"/>
          </p:cNvSpPr>
          <p:nvPr>
            <p:ph type="body" sz="half" idx="2"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312639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23392" y="1600201"/>
            <a:ext cx="5192779" cy="4525963"/>
          </a:xfrm>
          <a:prstGeom prst="rect">
            <a:avLst/>
          </a:prstGeom>
        </p:spPr>
        <p:txBody>
          <a:bodyPr/>
          <a:lstStyle>
            <a:lvl1pPr marL="0" indent="0">
              <a:buNone/>
              <a:defRPr sz="2800">
                <a:solidFill>
                  <a:srgbClr val="4C2B77"/>
                </a:solidFill>
                <a:latin typeface="HelveticaNeue LT 55 Roman" pitchFamily="2" charset="0"/>
                <a:cs typeface="Arial" pitchFamily="34" charset="0"/>
              </a:defRPr>
            </a:lvl1pPr>
            <a:lvl2pPr>
              <a:defRPr sz="2400">
                <a:solidFill>
                  <a:srgbClr val="808284"/>
                </a:solidFill>
                <a:latin typeface="HelveticaNeue LT 55 Roman" pitchFamily="2" charset="0"/>
                <a:cs typeface="Arial" pitchFamily="34" charset="0"/>
              </a:defRPr>
            </a:lvl2pPr>
            <a:lvl3pPr>
              <a:defRPr sz="2000">
                <a:solidFill>
                  <a:srgbClr val="808284"/>
                </a:solidFill>
                <a:latin typeface="HelveticaNeue LT 55 Roman" pitchFamily="2" charset="0"/>
                <a:cs typeface="Arial" pitchFamily="34" charset="0"/>
              </a:defRPr>
            </a:lvl3pPr>
            <a:lvl4pPr>
              <a:defRPr sz="1800">
                <a:solidFill>
                  <a:srgbClr val="808284"/>
                </a:solidFill>
                <a:latin typeface="HelveticaNeue LT 55 Roman" pitchFamily="2" charset="0"/>
                <a:cs typeface="Arial" pitchFamily="34" charset="0"/>
              </a:defRPr>
            </a:lvl4pPr>
            <a:lvl5pPr>
              <a:defRPr sz="1800">
                <a:solidFill>
                  <a:srgbClr val="808284"/>
                </a:solidFill>
                <a:latin typeface="HelveticaNeue LT 55 Roman" pitchFamily="2" charset="0"/>
                <a:cs typeface="Arial" pitchFamily="34" charset="0"/>
              </a:defRPr>
            </a:lvl5pPr>
            <a:lvl6pPr>
              <a:defRPr sz="1800"/>
            </a:lvl6pPr>
            <a:lvl7pPr>
              <a:defRPr sz="1800"/>
            </a:lvl7pPr>
            <a:lvl8pPr>
              <a:defRPr sz="1800"/>
            </a:lvl8pPr>
            <a:lvl9pPr>
              <a:defRPr sz="1800"/>
            </a:lvl9pPr>
          </a:lstStyle>
          <a:p>
            <a:pPr lvl="0"/>
            <a:r>
              <a:rPr lang="en-US" dirty="0"/>
              <a:t>Type Title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3"/>
          <p:cNvSpPr>
            <a:spLocks noGrp="1"/>
          </p:cNvSpPr>
          <p:nvPr>
            <p:ph sz="half" idx="2" hasCustomPrompt="1"/>
          </p:nvPr>
        </p:nvSpPr>
        <p:spPr>
          <a:xfrm>
            <a:off x="6296224" y="1600201"/>
            <a:ext cx="5192779" cy="4525963"/>
          </a:xfrm>
          <a:prstGeom prst="rect">
            <a:avLst/>
          </a:prstGeom>
        </p:spPr>
        <p:txBody>
          <a:bodyPr/>
          <a:lstStyle>
            <a:lvl1pPr marL="0" indent="0">
              <a:buNone/>
              <a:defRPr sz="2800">
                <a:solidFill>
                  <a:srgbClr val="4C2B77"/>
                </a:solidFill>
                <a:latin typeface="HelveticaNeue LT 55 Roman" pitchFamily="2" charset="0"/>
                <a:cs typeface="Arial" pitchFamily="34" charset="0"/>
              </a:defRPr>
            </a:lvl1pPr>
            <a:lvl2pPr>
              <a:defRPr sz="2400">
                <a:solidFill>
                  <a:srgbClr val="808284"/>
                </a:solidFill>
                <a:latin typeface="HelveticaNeue LT 55 Roman" pitchFamily="2" charset="0"/>
                <a:cs typeface="Arial" pitchFamily="34" charset="0"/>
              </a:defRPr>
            </a:lvl2pPr>
            <a:lvl3pPr>
              <a:defRPr sz="2000">
                <a:solidFill>
                  <a:srgbClr val="808284"/>
                </a:solidFill>
                <a:latin typeface="HelveticaNeue LT 55 Roman" pitchFamily="2" charset="0"/>
                <a:cs typeface="Arial" pitchFamily="34" charset="0"/>
              </a:defRPr>
            </a:lvl3pPr>
            <a:lvl4pPr>
              <a:defRPr sz="1800">
                <a:solidFill>
                  <a:srgbClr val="808284"/>
                </a:solidFill>
                <a:latin typeface="HelveticaNeue LT 55 Roman" pitchFamily="2" charset="0"/>
                <a:cs typeface="Arial" pitchFamily="34" charset="0"/>
              </a:defRPr>
            </a:lvl4pPr>
            <a:lvl5pPr>
              <a:defRPr sz="1800">
                <a:solidFill>
                  <a:srgbClr val="808284"/>
                </a:solidFill>
                <a:latin typeface="HelveticaNeue LT 55 Roman" pitchFamily="2" charset="0"/>
                <a:cs typeface="Arial" pitchFamily="34" charset="0"/>
              </a:defRPr>
            </a:lvl5pPr>
            <a:lvl6pPr>
              <a:defRPr sz="1800"/>
            </a:lvl6pPr>
            <a:lvl7pPr>
              <a:defRPr sz="1800"/>
            </a:lvl7pPr>
            <a:lvl8pPr>
              <a:defRPr sz="1800"/>
            </a:lvl8pPr>
            <a:lvl9pPr>
              <a:defRPr sz="1800"/>
            </a:lvl9pPr>
          </a:lstStyle>
          <a:p>
            <a:pPr lvl="0"/>
            <a:r>
              <a:rPr lang="en-US" dirty="0"/>
              <a:t>Type Title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p:cNvSpPr>
            <a:spLocks noGrp="1"/>
          </p:cNvSpPr>
          <p:nvPr>
            <p:ph type="body" sz="half" idx="10"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3042966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719404" y="1535113"/>
            <a:ext cx="5003025" cy="639762"/>
          </a:xfrm>
          <a:prstGeom prst="rect">
            <a:avLst/>
          </a:prstGeom>
        </p:spPr>
        <p:txBody>
          <a:bodyPr anchor="b"/>
          <a:lstStyle>
            <a:lvl1pPr marL="0" indent="0">
              <a:buNone/>
              <a:defRPr sz="2000" b="1">
                <a:solidFill>
                  <a:srgbClr val="4C2B77"/>
                </a:solidFill>
                <a:latin typeface="HelveticaNeue LT 55 Roman" pitchFamily="2"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Title Here</a:t>
            </a:r>
          </a:p>
        </p:txBody>
      </p:sp>
      <p:sp>
        <p:nvSpPr>
          <p:cNvPr id="11" name="Content Placeholder 3"/>
          <p:cNvSpPr>
            <a:spLocks noGrp="1"/>
          </p:cNvSpPr>
          <p:nvPr>
            <p:ph sz="half" idx="2"/>
          </p:nvPr>
        </p:nvSpPr>
        <p:spPr>
          <a:xfrm>
            <a:off x="719404" y="2174875"/>
            <a:ext cx="5003025" cy="3951288"/>
          </a:xfrm>
          <a:prstGeom prst="rect">
            <a:avLst/>
          </a:prstGeom>
        </p:spPr>
        <p:txBody>
          <a:bodyPr/>
          <a:lstStyle>
            <a:lvl1pPr>
              <a:defRPr sz="2400">
                <a:solidFill>
                  <a:srgbClr val="808284"/>
                </a:solidFill>
                <a:latin typeface="HelveticaNeue LT 55 Roman" pitchFamily="2" charset="0"/>
              </a:defRPr>
            </a:lvl1pPr>
            <a:lvl2pPr>
              <a:defRPr sz="2000">
                <a:solidFill>
                  <a:srgbClr val="808284"/>
                </a:solidFill>
                <a:latin typeface="HelveticaNeue LT 55 Roman" pitchFamily="2" charset="0"/>
              </a:defRPr>
            </a:lvl2pPr>
            <a:lvl3pPr>
              <a:defRPr sz="1800">
                <a:solidFill>
                  <a:srgbClr val="808284"/>
                </a:solidFill>
                <a:latin typeface="HelveticaNeue LT 55 Roman" pitchFamily="2" charset="0"/>
              </a:defRPr>
            </a:lvl3pPr>
            <a:lvl4pPr>
              <a:defRPr sz="1600">
                <a:solidFill>
                  <a:srgbClr val="808284"/>
                </a:solidFill>
                <a:latin typeface="HelveticaNeue LT 55 Roman" pitchFamily="2" charset="0"/>
              </a:defRPr>
            </a:lvl4pPr>
            <a:lvl5pPr>
              <a:defRPr sz="1600">
                <a:solidFill>
                  <a:srgbClr val="808284"/>
                </a:solidFill>
                <a:latin typeface="HelveticaNeue LT 55 Roman" pitchFamily="2"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4"/>
          <p:cNvSpPr>
            <a:spLocks noGrp="1"/>
          </p:cNvSpPr>
          <p:nvPr>
            <p:ph type="body" sz="quarter" idx="3" hasCustomPrompt="1"/>
          </p:nvPr>
        </p:nvSpPr>
        <p:spPr>
          <a:xfrm>
            <a:off x="6288022" y="1535113"/>
            <a:ext cx="5004991" cy="639762"/>
          </a:xfrm>
          <a:prstGeom prst="rect">
            <a:avLst/>
          </a:prstGeom>
        </p:spPr>
        <p:txBody>
          <a:bodyPr anchor="b"/>
          <a:lstStyle>
            <a:lvl1pPr marL="0" indent="0">
              <a:buNone/>
              <a:defRPr sz="2000" b="1">
                <a:solidFill>
                  <a:srgbClr val="4C2B77"/>
                </a:solidFill>
                <a:latin typeface="HelveticaNeue LT 55 Roman" pitchFamily="2"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Title Here</a:t>
            </a:r>
          </a:p>
        </p:txBody>
      </p:sp>
      <p:sp>
        <p:nvSpPr>
          <p:cNvPr id="13" name="Content Placeholder 5"/>
          <p:cNvSpPr>
            <a:spLocks noGrp="1"/>
          </p:cNvSpPr>
          <p:nvPr>
            <p:ph sz="quarter" idx="4"/>
          </p:nvPr>
        </p:nvSpPr>
        <p:spPr>
          <a:xfrm>
            <a:off x="6288022" y="2174875"/>
            <a:ext cx="5004991" cy="3951288"/>
          </a:xfrm>
          <a:prstGeom prst="rect">
            <a:avLst/>
          </a:prstGeom>
        </p:spPr>
        <p:txBody>
          <a:bodyPr/>
          <a:lstStyle>
            <a:lvl1pPr>
              <a:defRPr sz="2400">
                <a:solidFill>
                  <a:srgbClr val="808284"/>
                </a:solidFill>
                <a:latin typeface="HelveticaNeue LT 55 Roman" pitchFamily="2" charset="0"/>
              </a:defRPr>
            </a:lvl1pPr>
            <a:lvl2pPr>
              <a:defRPr sz="2000">
                <a:solidFill>
                  <a:srgbClr val="808284"/>
                </a:solidFill>
                <a:latin typeface="HelveticaNeue LT 55 Roman" pitchFamily="2" charset="0"/>
              </a:defRPr>
            </a:lvl2pPr>
            <a:lvl3pPr>
              <a:defRPr sz="1800">
                <a:solidFill>
                  <a:srgbClr val="808284"/>
                </a:solidFill>
                <a:latin typeface="HelveticaNeue LT 55 Roman" pitchFamily="2" charset="0"/>
              </a:defRPr>
            </a:lvl3pPr>
            <a:lvl4pPr>
              <a:defRPr sz="1600">
                <a:solidFill>
                  <a:srgbClr val="808284"/>
                </a:solidFill>
                <a:latin typeface="HelveticaNeue LT 55 Roman" pitchFamily="2" charset="0"/>
              </a:defRPr>
            </a:lvl4pPr>
            <a:lvl5pPr>
              <a:defRPr sz="1600">
                <a:solidFill>
                  <a:srgbClr val="808284"/>
                </a:solidFill>
                <a:latin typeface="HelveticaNeue LT 55 Roman" pitchFamily="2"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half" idx="10"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40352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3"/>
          <p:cNvSpPr>
            <a:spLocks noGrp="1"/>
          </p:cNvSpPr>
          <p:nvPr>
            <p:ph type="body" sz="half" idx="10"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1827394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766733" y="1408190"/>
            <a:ext cx="6815667" cy="4845001"/>
          </a:xfrm>
          <a:prstGeom prst="rect">
            <a:avLst/>
          </a:prstGeom>
        </p:spPr>
        <p:txBody>
          <a:bodyPr/>
          <a:lstStyle>
            <a:lvl1pPr>
              <a:defRPr sz="3200">
                <a:solidFill>
                  <a:srgbClr val="4C2B77"/>
                </a:solidFill>
                <a:latin typeface="HelveticaNeue LT 55 Roman" pitchFamily="2" charset="0"/>
              </a:defRPr>
            </a:lvl1pPr>
            <a:lvl2pPr>
              <a:defRPr sz="2800">
                <a:solidFill>
                  <a:srgbClr val="808284"/>
                </a:solidFill>
                <a:latin typeface="HelveticaNeue LT 55 Roman" pitchFamily="2" charset="0"/>
              </a:defRPr>
            </a:lvl2pPr>
            <a:lvl3pPr>
              <a:defRPr sz="2400">
                <a:solidFill>
                  <a:srgbClr val="808284"/>
                </a:solidFill>
                <a:latin typeface="HelveticaNeue LT 55 Roman" pitchFamily="2" charset="0"/>
              </a:defRPr>
            </a:lvl3pPr>
            <a:lvl4pPr>
              <a:defRPr sz="2000">
                <a:solidFill>
                  <a:srgbClr val="808284"/>
                </a:solidFill>
                <a:latin typeface="HelveticaNeue LT 55 Roman" pitchFamily="2" charset="0"/>
              </a:defRPr>
            </a:lvl4pPr>
            <a:lvl5pPr>
              <a:defRPr sz="2000">
                <a:solidFill>
                  <a:srgbClr val="808284"/>
                </a:solidFill>
                <a:latin typeface="HelveticaNeue LT 55 Roman" pitchFamily="2" charset="0"/>
              </a:defRPr>
            </a:lvl5pPr>
            <a:lvl6pPr>
              <a:defRPr sz="2000"/>
            </a:lvl6pPr>
            <a:lvl7pPr>
              <a:defRPr sz="2000"/>
            </a:lvl7pPr>
            <a:lvl8pPr>
              <a:defRPr sz="2000"/>
            </a:lvl8pPr>
            <a:lvl9pPr>
              <a:defRPr sz="2000"/>
            </a:lvl9pPr>
          </a:lstStyle>
          <a:p>
            <a:pPr lvl="0"/>
            <a:r>
              <a:rPr lang="en-US" dirty="0"/>
              <a:t>Type Title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3"/>
          <p:cNvSpPr>
            <a:spLocks noGrp="1"/>
          </p:cNvSpPr>
          <p:nvPr>
            <p:ph type="body" sz="half" idx="2" hasCustomPrompt="1"/>
          </p:nvPr>
        </p:nvSpPr>
        <p:spPr>
          <a:xfrm>
            <a:off x="609601" y="2570240"/>
            <a:ext cx="4011084" cy="3883097"/>
          </a:xfrm>
          <a:prstGeom prst="rect">
            <a:avLst/>
          </a:prstGeom>
        </p:spPr>
        <p:txBody>
          <a:bodyPr/>
          <a:lstStyle>
            <a:lvl1pPr marL="0" indent="0">
              <a:buNone/>
              <a:defRPr sz="1400" baseline="0">
                <a:solidFill>
                  <a:srgbClr val="808284"/>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Here</a:t>
            </a:r>
          </a:p>
        </p:txBody>
      </p:sp>
      <p:sp>
        <p:nvSpPr>
          <p:cNvPr id="4" name="Text Placeholder 3"/>
          <p:cNvSpPr>
            <a:spLocks noGrp="1"/>
          </p:cNvSpPr>
          <p:nvPr>
            <p:ph type="body" sz="half" idx="10"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178068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F03A-EA41-EF44-A351-5FA0423D1B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D755BB-A380-EF45-9D44-55306C5DD41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372D0A-F590-8047-93EE-5F803284A033}"/>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78D203BB-FC47-5E45-A646-36F35C1537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1E7DAE-73BC-2342-91AA-225F03F07EBC}"/>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32570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2D40-B069-4246-8C5E-338B9E2F42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837B96D-3904-0749-9824-644BB4EA3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43CA161-4BD7-2D4B-89D7-E7E15B939C16}"/>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E6F31D7E-9EE8-0B47-AA56-3CA3D8F9FE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768832-7D1E-6A44-AFF5-BC5B1A34C5B5}"/>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54321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9CD6-C229-654D-A442-ABCBA5C965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A01D30-B37D-7D4C-BEF4-9196886EF5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EADC117-4A37-A746-B30A-0A90380E68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8528CEA-E9A3-D541-B832-480740AC022B}"/>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6" name="Footer Placeholder 5">
            <a:extLst>
              <a:ext uri="{FF2B5EF4-FFF2-40B4-BE49-F238E27FC236}">
                <a16:creationId xmlns:a16="http://schemas.microsoft.com/office/drawing/2014/main" id="{BF3EDD1C-6C8C-E04F-B7AF-BB0C03130A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7D9E3A-4BBE-BF47-955D-80ECF7EE4C67}"/>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43467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4297-9D2C-A74B-B9FC-6800328B985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890514-721B-4E41-8546-8D71A1A03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8739A2A-56B1-5544-BDCC-0FA3D471D4C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654474-72BD-F343-A9E5-03713DA8D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CE11FF-919D-9C4B-89AF-1241CF23EBA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A0E385-9E06-974F-825D-2F54349779C1}"/>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8" name="Footer Placeholder 7">
            <a:extLst>
              <a:ext uri="{FF2B5EF4-FFF2-40B4-BE49-F238E27FC236}">
                <a16:creationId xmlns:a16="http://schemas.microsoft.com/office/drawing/2014/main" id="{507D6462-9467-2944-AEC6-16BB1C337F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C04980-6C55-4840-90C9-A1A8B94562F2}"/>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94180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8744-0C0D-664F-8794-EE1F9A9079F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B23FD41-99C7-9B49-9DBF-86B6A3D5A471}"/>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4" name="Footer Placeholder 3">
            <a:extLst>
              <a:ext uri="{FF2B5EF4-FFF2-40B4-BE49-F238E27FC236}">
                <a16:creationId xmlns:a16="http://schemas.microsoft.com/office/drawing/2014/main" id="{080390EA-01D0-4B4B-8F7B-15A90D0101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FA3046-674B-0D46-8783-431A405D5DB8}"/>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308432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435E1-EF0C-8742-BA1D-94654198AD57}"/>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3" name="Footer Placeholder 2">
            <a:extLst>
              <a:ext uri="{FF2B5EF4-FFF2-40B4-BE49-F238E27FC236}">
                <a16:creationId xmlns:a16="http://schemas.microsoft.com/office/drawing/2014/main" id="{31A117D1-8D69-3E46-AAC5-08167720F0D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32E5B1-35CB-3645-9CFB-F5B69855CB2B}"/>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37886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7F48-A2ED-EE46-881B-563E517658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47368F7-18E2-4541-A79E-11FEBF2DE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B0D681-8EC5-6040-AA99-E3177FACE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2F5586-5666-3E42-8C77-27FCA9D41530}"/>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6" name="Footer Placeholder 5">
            <a:extLst>
              <a:ext uri="{FF2B5EF4-FFF2-40B4-BE49-F238E27FC236}">
                <a16:creationId xmlns:a16="http://schemas.microsoft.com/office/drawing/2014/main" id="{48FE8516-F979-4944-8A7E-9AF4E0605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91E453-139E-3049-8492-36CFBD66E5B5}"/>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319142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7429-9F8B-0045-88D0-83640CEF98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AC89E82-C28D-474A-A31B-B0D2B6C063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BFEAF9-C91D-E141-B68F-3595A7DDF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CDA785-7E34-8644-AE77-143258C117FC}"/>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6" name="Footer Placeholder 5">
            <a:extLst>
              <a:ext uri="{FF2B5EF4-FFF2-40B4-BE49-F238E27FC236}">
                <a16:creationId xmlns:a16="http://schemas.microsoft.com/office/drawing/2014/main" id="{01C0500A-E1A7-E047-9BFB-C05A12B35A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C1D4D8-1213-A543-97E3-6345ACB3958F}"/>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04692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F8EDA-CE97-FB43-9409-0D3645B4B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B8F2FD-09FE-3D40-829B-D0B054E5D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ECD14A-285C-8A4D-BCAF-C6DC258DD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49D19A61-8FF9-9040-89AA-FB7693364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69F056-8F26-AE41-98C5-096DB33EF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60FA8-F1AC-1643-9CA9-4E06CD52F384}" type="slidenum">
              <a:rPr lang="en-US" smtClean="0"/>
              <a:t>‹#›</a:t>
            </a:fld>
            <a:endParaRPr lang="en-US" dirty="0"/>
          </a:p>
        </p:txBody>
      </p:sp>
    </p:spTree>
    <p:extLst>
      <p:ext uri="{BB962C8B-B14F-4D97-AF65-F5344CB8AC3E}">
        <p14:creationId xmlns:p14="http://schemas.microsoft.com/office/powerpoint/2010/main" val="3062149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363457"/>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0749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414B3-C18D-4961-AEA4-BD42F0D6161F}"/>
              </a:ext>
            </a:extLst>
          </p:cNvPr>
          <p:cNvSpPr txBox="1"/>
          <p:nvPr/>
        </p:nvSpPr>
        <p:spPr>
          <a:xfrm>
            <a:off x="1919536" y="1988840"/>
            <a:ext cx="72008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4C2B77"/>
                </a:solidFill>
                <a:effectLst/>
                <a:uLnTx/>
                <a:uFillTx/>
                <a:latin typeface="Calibri"/>
                <a:ea typeface="+mn-ea"/>
                <a:cs typeface="+mn-cs"/>
              </a:rPr>
              <a:t>The impact of COVID-19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4C2B77"/>
                </a:solidFill>
                <a:effectLst/>
                <a:uLnTx/>
                <a:uFillTx/>
                <a:latin typeface="Calibri"/>
                <a:ea typeface="+mn-ea"/>
                <a:cs typeface="+mn-cs"/>
              </a:rPr>
              <a:t>on the recruitment market</a:t>
            </a:r>
          </a:p>
        </p:txBody>
      </p:sp>
      <p:sp>
        <p:nvSpPr>
          <p:cNvPr id="3" name="TextBox 2">
            <a:extLst>
              <a:ext uri="{FF2B5EF4-FFF2-40B4-BE49-F238E27FC236}">
                <a16:creationId xmlns:a16="http://schemas.microsoft.com/office/drawing/2014/main" id="{C69558C2-67F6-49F8-B244-ACE1E32A445B}"/>
              </a:ext>
            </a:extLst>
          </p:cNvPr>
          <p:cNvSpPr txBox="1"/>
          <p:nvPr/>
        </p:nvSpPr>
        <p:spPr>
          <a:xfrm>
            <a:off x="1991544" y="3861048"/>
            <a:ext cx="41044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C2B77"/>
                </a:solidFill>
                <a:effectLst/>
                <a:uLnTx/>
                <a:uFillTx/>
                <a:latin typeface="Calibri"/>
                <a:ea typeface="+mn-ea"/>
                <a:cs typeface="+mn-cs"/>
              </a:rPr>
              <a:t>Simon Wicks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C2B77"/>
                </a:solidFill>
                <a:effectLst/>
                <a:uLnTx/>
                <a:uFillTx/>
                <a:latin typeface="Calibri"/>
                <a:ea typeface="+mn-ea"/>
                <a:cs typeface="+mn-cs"/>
              </a:rPr>
              <a:t>CEO</a:t>
            </a:r>
          </a:p>
        </p:txBody>
      </p:sp>
      <p:pic>
        <p:nvPicPr>
          <p:cNvPr id="6" name="Picture 5">
            <a:extLst>
              <a:ext uri="{FF2B5EF4-FFF2-40B4-BE49-F238E27FC236}">
                <a16:creationId xmlns:a16="http://schemas.microsoft.com/office/drawing/2014/main" id="{9958484B-5BB1-4AEE-A576-C98981B15C0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783632" y="4365104"/>
            <a:ext cx="1770560" cy="1770560"/>
          </a:xfrm>
          <a:prstGeom prst="rect">
            <a:avLst/>
          </a:prstGeom>
        </p:spPr>
      </p:pic>
    </p:spTree>
    <p:extLst>
      <p:ext uri="{BB962C8B-B14F-4D97-AF65-F5344CB8AC3E}">
        <p14:creationId xmlns:p14="http://schemas.microsoft.com/office/powerpoint/2010/main" val="284400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sp>
        <p:nvSpPr>
          <p:cNvPr id="6" name="TextBox 5">
            <a:extLst>
              <a:ext uri="{FF2B5EF4-FFF2-40B4-BE49-F238E27FC236}">
                <a16:creationId xmlns:a16="http://schemas.microsoft.com/office/drawing/2014/main" id="{490A7F4F-1D5C-F24D-A38C-D86398853BAB}"/>
              </a:ext>
            </a:extLst>
          </p:cNvPr>
          <p:cNvSpPr txBox="1"/>
          <p:nvPr/>
        </p:nvSpPr>
        <p:spPr>
          <a:xfrm>
            <a:off x="612946" y="1244238"/>
            <a:ext cx="1096610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Practical Implications of a Covid-19 Year End and Audit</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cxnSp>
        <p:nvCxnSpPr>
          <p:cNvPr id="9" name="Straight Connector 8">
            <a:extLst>
              <a:ext uri="{FF2B5EF4-FFF2-40B4-BE49-F238E27FC236}">
                <a16:creationId xmlns:a16="http://schemas.microsoft.com/office/drawing/2014/main" id="{DF7CF055-BEA2-CF47-AA7B-2D43FD2D9C0A}"/>
              </a:ext>
            </a:extLst>
          </p:cNvPr>
          <p:cNvCxnSpPr>
            <a:cxnSpLocks/>
          </p:cNvCxnSpPr>
          <p:nvPr/>
        </p:nvCxnSpPr>
        <p:spPr>
          <a:xfrm>
            <a:off x="695325" y="2784339"/>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16" name="Picture 15"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18" name="Picture 1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19" name="TextBox 1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20" name="TextBox 1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204879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Key Areas </a:t>
            </a:r>
            <a:r>
              <a:rPr lang="en-US"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F</a:t>
            </a: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or </a:t>
            </a:r>
            <a:r>
              <a:rPr lang="en-US"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C</a:t>
            </a:r>
            <a:r>
              <a:rPr kumimoji="0" lang="en-US" sz="4000" b="1" i="0" u="none"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onsideration</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258487"/>
            <a:ext cx="10448514" cy="240065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Companies House filing Extensions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Government funding and assistance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Going </a:t>
            </a:r>
            <a:r>
              <a:rPr lang="en-GB" sz="2500" dirty="0">
                <a:solidFill>
                  <a:prstClr val="white"/>
                </a:solidFill>
                <a:latin typeface="Calibri" panose="020F0502020204030204"/>
              </a:rPr>
              <a:t>c</a:t>
            </a:r>
            <a:r>
              <a:rPr kumimoji="0" lang="en-GB" sz="2500" b="0" i="0" u="none" strike="noStrike" kern="1200" cap="none" spc="0" normalizeH="0" baseline="0" noProof="0" dirty="0" err="1">
                <a:ln>
                  <a:noFill/>
                </a:ln>
                <a:solidFill>
                  <a:prstClr val="white"/>
                </a:solidFill>
                <a:effectLst/>
                <a:uLnTx/>
                <a:uFillTx/>
                <a:latin typeface="Calibri" panose="020F0502020204030204"/>
                <a:ea typeface="+mn-ea"/>
                <a:cs typeface="+mn-cs"/>
              </a:rPr>
              <a:t>oncern</a:t>
            </a:r>
            <a:endPar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Reporting within financial statements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630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Companies House </a:t>
            </a:r>
            <a:r>
              <a:rPr lang="en-US"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F</a:t>
            </a: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iling </a:t>
            </a:r>
            <a:r>
              <a:rPr lang="en-US"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E</a:t>
            </a:r>
            <a:r>
              <a:rPr kumimoji="0" lang="en-US" sz="4000" b="1" i="0" u="none"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xtensions</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842535"/>
            <a:ext cx="10716014" cy="4131900"/>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Automatic extension ended on 5 April 2021</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Filing extension is available after 5 April 2021, but will need to be applied for</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Only one filing extension is permissible for an accounting and the extension cannot take the filing date later than 12 months after the end of the accounting period</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Remember this is a Companies House extension, not HMRC, therefore tax liabilities are still due after 9 months and 1 day</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71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Other Potential </a:t>
            </a:r>
            <a:r>
              <a:rPr lang="en-GB"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I</a:t>
            </a: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mpacts of Companies House </a:t>
            </a:r>
            <a:r>
              <a:rPr lang="en-GB"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F</a:t>
            </a: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iling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E</a:t>
            </a:r>
            <a:r>
              <a:rPr kumimoji="0" lang="en-GB" sz="4000" b="1" i="0" u="none"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xtension</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468494"/>
            <a:ext cx="10716014" cy="240065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Group Companies – Could be an impact on audit exemptions and group </a:t>
            </a:r>
            <a:r>
              <a:rPr lang="en-GB" sz="2500" dirty="0">
                <a:solidFill>
                  <a:prstClr val="white"/>
                </a:solidFill>
                <a:latin typeface="Calibri" panose="020F0502020204030204"/>
              </a:rPr>
              <a:t>a</a:t>
            </a:r>
            <a:r>
              <a:rPr kumimoji="0" lang="en-GB" sz="2500" b="0" i="0" u="none" strike="noStrike" kern="1200" cap="none" spc="0" normalizeH="0" baseline="0" noProof="0" dirty="0" err="1">
                <a:ln>
                  <a:noFill/>
                </a:ln>
                <a:solidFill>
                  <a:prstClr val="white"/>
                </a:solidFill>
                <a:effectLst/>
                <a:uLnTx/>
                <a:uFillTx/>
                <a:latin typeface="Calibri" panose="020F0502020204030204"/>
                <a:ea typeface="+mn-ea"/>
                <a:cs typeface="+mn-cs"/>
              </a:rPr>
              <a:t>ccounts</a:t>
            </a: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 exemptions if year ends of parents and subsidiaries do not align</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Banking and Contractual Covenants – Ensure the wording of covenants don’t required 9 month filings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2019757"/>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83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Government Funding and Assistance</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600747"/>
            <a:ext cx="10716014" cy="4649350"/>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E5CF77"/>
              </a:buClr>
              <a:buSzPct val="100000"/>
              <a:tabLst/>
              <a:defRPr/>
            </a:pPr>
            <a:r>
              <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rPr>
              <a:t>Coronavirus Job Retention Scheme (CJRS):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It is a government grant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Recognised once reasonable assurance that conditions have been met and grant will be awarded</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Preferable to use the accrual model for recognition i.e. match the income to the costs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Income shown separately on the face on the P&amp;L as Other Income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Additional accounting policy for government grants will be required</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4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Government Funding and Assistance</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17988"/>
            <a:ext cx="10716014" cy="2341025"/>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E5CF77"/>
              </a:buClr>
              <a:buSzPct val="100000"/>
              <a:tabLst/>
              <a:defRPr/>
            </a:pPr>
            <a:r>
              <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rPr>
              <a:t>Coronavirus Business Interruption Loans (CIBILS) &amp; Bounce Back Loans: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Interest Free Period – Expected interest should be calculated and recognised as an interest expense and government grant income.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Arrangements Fee </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73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Other Covid-19 </a:t>
            </a:r>
            <a:r>
              <a:rPr lang="en-GB"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F</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unding </a:t>
            </a: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and Assistance</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179245"/>
            <a:ext cx="10716014" cy="291810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Rates Relief – This is recognised as a reduction in the expense, not as a government grant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Small Business Grants – Recognised immediately as government grant income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Rent Holiday – Where covid-19 related, the reduction is recognised in the period that the benefit occurs and not spread over the term of the lease</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05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Going Concern</a:t>
            </a:r>
            <a:endParaRPr kumimoji="0" lang="en-US"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563425"/>
            <a:ext cx="10716014" cy="4661276"/>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The assessment of going concern is made at the date that the directors approve the annual or half-yearly financial statements, and takes into account the relevant facts and circumstances at that date.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Financial statements are prepared on a going concern basis unless the management or directors either intend to liquidate the entity or cease operations, or have no realistic alternative but to do so.</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Under the Financial Reporting Standard for Smaller Entities (FRSSE), UK Generally Accepted Accounting Principles (UK GAAP) and International Financial Reporting Standards (IFRS) directors are required to satisfy themselves that it is reasonable for them to conclude that it is appropriate to prepare financial statements on a going concern basis.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Indicators of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G</a:t>
            </a:r>
            <a:r>
              <a:rPr kumimoji="0" lang="en-GB" sz="4000" b="1" i="0"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oing</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C</a:t>
            </a:r>
            <a:r>
              <a:rPr kumimoji="0" lang="en-GB" sz="4000" b="1" i="0"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oncern</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I</a:t>
            </a:r>
            <a:r>
              <a:rPr kumimoji="0" lang="en-GB" sz="4000" b="1" i="0"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ssues</a:t>
            </a:r>
            <a:endParaRPr kumimoji="0" lang="en-US"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806021"/>
            <a:ext cx="10716014" cy="4131900"/>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Decrease in turnover</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Loss in the year</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Net current </a:t>
            </a:r>
            <a:r>
              <a:rPr lang="en-GB" sz="2500" dirty="0">
                <a:solidFill>
                  <a:prstClr val="white"/>
                </a:solidFill>
                <a:latin typeface="Calibri" panose="020F0502020204030204"/>
              </a:rPr>
              <a:t>l</a:t>
            </a:r>
            <a:r>
              <a:rPr kumimoji="0" lang="en-GB" sz="2500" b="0" i="0" u="none" strike="noStrike" kern="1200" cap="none" spc="0" normalizeH="0" baseline="0" noProof="0" dirty="0" err="1">
                <a:ln>
                  <a:noFill/>
                </a:ln>
                <a:solidFill>
                  <a:prstClr val="white"/>
                </a:solidFill>
                <a:effectLst/>
                <a:uLnTx/>
                <a:uFillTx/>
                <a:latin typeface="Calibri" panose="020F0502020204030204"/>
                <a:ea typeface="+mn-ea"/>
                <a:cs typeface="+mn-cs"/>
              </a:rPr>
              <a:t>iabilities</a:t>
            </a: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 / Net liabilities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Loss of </a:t>
            </a:r>
            <a:r>
              <a:rPr lang="en-GB" sz="2500" dirty="0">
                <a:solidFill>
                  <a:prstClr val="white"/>
                </a:solidFill>
                <a:latin typeface="Calibri" panose="020F0502020204030204"/>
              </a:rPr>
              <a:t>k</a:t>
            </a:r>
            <a:r>
              <a:rPr kumimoji="0" lang="en-GB" sz="2500" b="0" i="0" u="none" strike="noStrike" kern="1200" cap="none" spc="0" normalizeH="0" baseline="0" noProof="0" dirty="0" err="1">
                <a:ln>
                  <a:noFill/>
                </a:ln>
                <a:solidFill>
                  <a:prstClr val="white"/>
                </a:solidFill>
                <a:effectLst/>
                <a:uLnTx/>
                <a:uFillTx/>
                <a:latin typeface="Calibri" panose="020F0502020204030204"/>
                <a:ea typeface="+mn-ea"/>
                <a:cs typeface="+mn-cs"/>
              </a:rPr>
              <a:t>ey</a:t>
            </a: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 staff without replacement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Loss of key customs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Borrowings approaching maturity without realistic prospects of renewal or repayment</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646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What Can </a:t>
            </a:r>
            <a:r>
              <a:rPr lang="en-GB"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Y</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ou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D</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T</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 Prove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Y</a:t>
            </a:r>
            <a:r>
              <a:rPr kumimoji="0" lang="en-GB" sz="4000" b="1" i="0"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ou</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A</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re a Going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C</a:t>
            </a:r>
            <a:r>
              <a:rPr kumimoji="0" lang="en-GB" sz="4000" b="1" i="0"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oncern</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a:t>
            </a:r>
            <a:endParaRPr kumimoji="0" lang="en-US"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604725"/>
            <a:ext cx="10716014" cy="297773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Budgets and cashflows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Sensitivity analysis and flexible budgets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lang="en-GB" sz="2500" dirty="0">
                <a:solidFill>
                  <a:prstClr val="white"/>
                </a:solidFill>
                <a:latin typeface="Calibri" panose="020F0502020204030204"/>
              </a:rPr>
              <a:t>Stress testing of both budgets and </a:t>
            </a:r>
            <a:r>
              <a:rPr lang="en-GB" sz="2500" dirty="0" err="1">
                <a:solidFill>
                  <a:prstClr val="white"/>
                </a:solidFill>
                <a:latin typeface="Calibri" panose="020F0502020204030204"/>
              </a:rPr>
              <a:t>cashflows</a:t>
            </a:r>
            <a:endPar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Managements minutes showing discussions and considerations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Group support</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98228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2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GB" dirty="0"/>
              <a:t>Butler Rose GP – last 13 months</a:t>
            </a:r>
          </a:p>
        </p:txBody>
      </p:sp>
      <p:graphicFrame>
        <p:nvGraphicFramePr>
          <p:cNvPr id="5" name="Chart 4">
            <a:extLst>
              <a:ext uri="{FF2B5EF4-FFF2-40B4-BE49-F238E27FC236}">
                <a16:creationId xmlns:a16="http://schemas.microsoft.com/office/drawing/2014/main" id="{152B3655-9D90-43F6-8AFD-7B980B0B3925}"/>
              </a:ext>
            </a:extLst>
          </p:cNvPr>
          <p:cNvGraphicFramePr>
            <a:graphicFrameLocks/>
          </p:cNvGraphicFramePr>
          <p:nvPr/>
        </p:nvGraphicFramePr>
        <p:xfrm>
          <a:off x="3609269" y="2057400"/>
          <a:ext cx="4961161"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B71ECE2-6603-4793-90D6-87D71820E86A}"/>
              </a:ext>
            </a:extLst>
          </p:cNvPr>
          <p:cNvSpPr txBox="1"/>
          <p:nvPr/>
        </p:nvSpPr>
        <p:spPr>
          <a:xfrm>
            <a:off x="2783632" y="3228945"/>
            <a:ext cx="7920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50000"/>
                  </a:prstClr>
                </a:solidFill>
                <a:effectLst/>
                <a:uLnTx/>
                <a:uFillTx/>
                <a:latin typeface="Calibri"/>
                <a:ea typeface="+mn-ea"/>
                <a:cs typeface="+mn-cs"/>
              </a:rPr>
              <a:t>% of March ’20 GP</a:t>
            </a:r>
            <a:endParaRPr kumimoji="0" lang="en-GB"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BF78148A-16C7-44E2-8269-3A509C27D285}"/>
              </a:ext>
            </a:extLst>
          </p:cNvPr>
          <p:cNvSpPr/>
          <p:nvPr/>
        </p:nvSpPr>
        <p:spPr>
          <a:xfrm>
            <a:off x="3431704" y="2420888"/>
            <a:ext cx="5151028" cy="256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249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BREXIT – Reflections </a:t>
            </a:r>
            <a:r>
              <a:rPr lang="en-GB"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O</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n Implications For Financial Reporting</a:t>
            </a:r>
            <a:endParaRPr kumimoji="0" lang="en-US"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98228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pic>
        <p:nvPicPr>
          <p:cNvPr id="6" name="Picture 5"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7" name="Picture 6"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8" name="Picture 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9" name="TextBox 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10" name="TextBox 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268255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Impact of Brexit</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010742"/>
            <a:ext cx="10716014" cy="3495188"/>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E5CF77"/>
              </a:buClr>
              <a:buSzPct val="100000"/>
              <a:tabLst/>
              <a:defRPr/>
            </a:pPr>
            <a:r>
              <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rPr>
              <a:t>Brexit implications are likely to vary significantly from business to business. Challenges might be: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Supply-chain</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Regulatory matters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Labour mobility</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Custom tariffs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58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Narrative Reporting</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483125"/>
            <a:ext cx="10716014" cy="5286062"/>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Key location for the disclosure of the impact of Brexit will be in the Strategic Report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 strategic report is applicable to all companies except ‘small’ companies under UK Law</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The strategic report needs to cover:</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Financial impact of Brexit on the current year’s performance</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Principal risks and uncertainties</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Information on the main trends and factors likely to affect the future development</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089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Financial Reporting</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03003"/>
            <a:ext cx="10716014" cy="297773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Measurement Consideration</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Inventories</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Foreign exchange</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Deferred tax assets</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Measurement of non-financial assets and financial instruments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033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Going Concern</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03003"/>
            <a:ext cx="10716014" cy="4072269"/>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E5CF77"/>
              </a:buClr>
              <a:buSzPct val="100000"/>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Brexit brings with it an element of uncertainty for many, and for some there may be uncertainty around the ability of the company to continue as a going concern.</a:t>
            </a:r>
          </a:p>
          <a:p>
            <a:pPr marR="0" lvl="0" algn="l" defTabSz="914400" rtl="0" eaLnBrk="1" fontAlgn="auto" latinLnBrk="0" hangingPunct="1">
              <a:lnSpc>
                <a:spcPct val="150000"/>
              </a:lnSpc>
              <a:spcBef>
                <a:spcPts val="0"/>
              </a:spcBef>
              <a:spcAft>
                <a:spcPts val="0"/>
              </a:spcAft>
              <a:buClr>
                <a:srgbClr val="E5CF77"/>
              </a:buClr>
              <a:buSzPct val="100000"/>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Given the increased likelihood of material uncertainties and the possibility that some accounts will be prepared on a basis other than going concern, auditors are likely to view going concern as a heightened and/or significant risk area. A new auditing standard also requires a more comprehensive and structured auditor risk assessment as a starting point when considering going concern.</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37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Company Law</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7615E76-C99C-4DE1-9979-9B5788AA254A}"/>
              </a:ext>
            </a:extLst>
          </p:cNvPr>
          <p:cNvSpPr txBox="1"/>
          <p:nvPr/>
        </p:nvSpPr>
        <p:spPr>
          <a:xfrm>
            <a:off x="695325" y="2182920"/>
            <a:ext cx="10716014" cy="297773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Small and medium sized companies and groups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Exemption from preparing group accounts for intermediate parents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Change of accounting framework</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Dormant companies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Accounting reference date</a:t>
            </a:r>
          </a:p>
        </p:txBody>
      </p:sp>
    </p:spTree>
    <p:extLst>
      <p:ext uri="{BB962C8B-B14F-4D97-AF65-F5344CB8AC3E}">
        <p14:creationId xmlns:p14="http://schemas.microsoft.com/office/powerpoint/2010/main" val="2630271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sp>
        <p:nvSpPr>
          <p:cNvPr id="6" name="TextBox 5">
            <a:extLst>
              <a:ext uri="{FF2B5EF4-FFF2-40B4-BE49-F238E27FC236}">
                <a16:creationId xmlns:a16="http://schemas.microsoft.com/office/drawing/2014/main" id="{490A7F4F-1D5C-F24D-A38C-D86398853BAB}"/>
              </a:ext>
            </a:extLst>
          </p:cNvPr>
          <p:cNvSpPr txBox="1"/>
          <p:nvPr/>
        </p:nvSpPr>
        <p:spPr>
          <a:xfrm>
            <a:off x="612946" y="845347"/>
            <a:ext cx="10966108" cy="1754326"/>
          </a:xfrm>
          <a:prstGeom prst="rect">
            <a:avLst/>
          </a:prstGeom>
          <a:noFill/>
        </p:spPr>
        <p:txBody>
          <a:bodyPr wrap="square" rtlCol="0">
            <a:spAutoFit/>
          </a:bodyPr>
          <a:lstStyle/>
          <a:p>
            <a:pPr>
              <a:defRPr/>
            </a:pPr>
            <a:r>
              <a:rPr lang="en-US" sz="3600" b="1" dirty="0">
                <a:solidFill>
                  <a:schemeClr val="bg1"/>
                </a:solidFill>
                <a:latin typeface="Kalinga" panose="020B0502040204020203" pitchFamily="34" charset="0"/>
                <a:ea typeface="Baskerville" panose="02020502070401020303" pitchFamily="18" charset="0"/>
                <a:cs typeface="Kalinga" panose="020B0502040204020203" pitchFamily="34" charset="0"/>
              </a:rPr>
              <a:t>Practical Implications of a Covid-19 Year End and Audit; </a:t>
            </a:r>
            <a:r>
              <a:rPr lang="en-GB" sz="3600" b="1" i="0" dirty="0">
                <a:solidFill>
                  <a:schemeClr val="bg1"/>
                </a:solidFill>
                <a:effectLst/>
                <a:latin typeface="Kalinga" panose="020B0502040204020203" pitchFamily="34" charset="0"/>
                <a:cs typeface="Kalinga" panose="020B0502040204020203" pitchFamily="34" charset="0"/>
              </a:rPr>
              <a:t> and Changes to Financial </a:t>
            </a:r>
            <a:r>
              <a:rPr lang="en-GB" sz="3600" b="1" dirty="0">
                <a:solidFill>
                  <a:schemeClr val="bg1"/>
                </a:solidFill>
                <a:latin typeface="Kalinga" panose="020B0502040204020203" pitchFamily="34" charset="0"/>
                <a:cs typeface="Kalinga" panose="020B0502040204020203" pitchFamily="34" charset="0"/>
              </a:rPr>
              <a:t>R</a:t>
            </a:r>
            <a:r>
              <a:rPr lang="en-GB" sz="3600" b="1" i="0" dirty="0">
                <a:solidFill>
                  <a:schemeClr val="bg1"/>
                </a:solidFill>
                <a:effectLst/>
                <a:latin typeface="Kalinga" panose="020B0502040204020203" pitchFamily="34" charset="0"/>
                <a:cs typeface="Kalinga" panose="020B0502040204020203" pitchFamily="34" charset="0"/>
              </a:rPr>
              <a:t>eporting </a:t>
            </a:r>
            <a:r>
              <a:rPr lang="en-GB" sz="3600" b="1" dirty="0">
                <a:solidFill>
                  <a:schemeClr val="bg1"/>
                </a:solidFill>
                <a:latin typeface="Kalinga" panose="020B0502040204020203" pitchFamily="34" charset="0"/>
                <a:cs typeface="Kalinga" panose="020B0502040204020203" pitchFamily="34" charset="0"/>
              </a:rPr>
              <a:t>F</a:t>
            </a:r>
            <a:r>
              <a:rPr lang="en-GB" sz="3600" b="1" i="0" dirty="0">
                <a:solidFill>
                  <a:schemeClr val="bg1"/>
                </a:solidFill>
                <a:effectLst/>
                <a:latin typeface="Kalinga" panose="020B0502040204020203" pitchFamily="34" charset="0"/>
                <a:cs typeface="Kalinga" panose="020B0502040204020203" pitchFamily="34" charset="0"/>
              </a:rPr>
              <a:t>ollowing the UK’s Withdrawal from the EU</a:t>
            </a:r>
          </a:p>
        </p:txBody>
      </p:sp>
      <p:sp>
        <p:nvSpPr>
          <p:cNvPr id="7" name="TextBox 6">
            <a:extLst>
              <a:ext uri="{FF2B5EF4-FFF2-40B4-BE49-F238E27FC236}">
                <a16:creationId xmlns:a16="http://schemas.microsoft.com/office/drawing/2014/main" id="{78AC38D3-608C-7648-94A2-4D48B68A6C0D}"/>
              </a:ext>
            </a:extLst>
          </p:cNvPr>
          <p:cNvSpPr txBox="1"/>
          <p:nvPr/>
        </p:nvSpPr>
        <p:spPr>
          <a:xfrm>
            <a:off x="695325" y="3625015"/>
            <a:ext cx="82159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Alan Endersby, Partner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Kalinga" panose="020B0502040204020203" pitchFamily="34" charset="0"/>
                <a:cs typeface="Kalinga" panose="020B0502040204020203" pitchFamily="34" charset="0"/>
              </a:rPr>
              <a:t>Email aendersby@streetsweb.co.uk</a:t>
            </a:r>
            <a:endParaRPr kumimoji="0" lang="en-US" sz="24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cxnSp>
        <p:nvCxnSpPr>
          <p:cNvPr id="9" name="Straight Connector 8">
            <a:extLst>
              <a:ext uri="{FF2B5EF4-FFF2-40B4-BE49-F238E27FC236}">
                <a16:creationId xmlns:a16="http://schemas.microsoft.com/office/drawing/2014/main" id="{DF7CF055-BEA2-CF47-AA7B-2D43FD2D9C0A}"/>
              </a:ext>
            </a:extLst>
          </p:cNvPr>
          <p:cNvCxnSpPr>
            <a:cxnSpLocks/>
          </p:cNvCxnSpPr>
          <p:nvPr/>
        </p:nvCxnSpPr>
        <p:spPr>
          <a:xfrm>
            <a:off x="695325" y="2784339"/>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16" name="Picture 15"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18" name="Picture 1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19" name="TextBox 1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20" name="TextBox 1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2866308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sp>
        <p:nvSpPr>
          <p:cNvPr id="6" name="TextBox 5">
            <a:extLst>
              <a:ext uri="{FF2B5EF4-FFF2-40B4-BE49-F238E27FC236}">
                <a16:creationId xmlns:a16="http://schemas.microsoft.com/office/drawing/2014/main" id="{490A7F4F-1D5C-F24D-A38C-D86398853BAB}"/>
              </a:ext>
            </a:extLst>
          </p:cNvPr>
          <p:cNvSpPr txBox="1"/>
          <p:nvPr/>
        </p:nvSpPr>
        <p:spPr>
          <a:xfrm>
            <a:off x="612946" y="845347"/>
            <a:ext cx="1000126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Corporate tax planning in light of the Budget 2021</a:t>
            </a:r>
          </a:p>
        </p:txBody>
      </p:sp>
      <p:sp>
        <p:nvSpPr>
          <p:cNvPr id="7" name="TextBox 6">
            <a:extLst>
              <a:ext uri="{FF2B5EF4-FFF2-40B4-BE49-F238E27FC236}">
                <a16:creationId xmlns:a16="http://schemas.microsoft.com/office/drawing/2014/main" id="{78AC38D3-608C-7648-94A2-4D48B68A6C0D}"/>
              </a:ext>
            </a:extLst>
          </p:cNvPr>
          <p:cNvSpPr txBox="1"/>
          <p:nvPr/>
        </p:nvSpPr>
        <p:spPr>
          <a:xfrm>
            <a:off x="612946" y="3070290"/>
            <a:ext cx="82159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Luke Prout, Corporate Tax Partner</a:t>
            </a:r>
          </a:p>
        </p:txBody>
      </p:sp>
      <p:cxnSp>
        <p:nvCxnSpPr>
          <p:cNvPr id="9" name="Straight Connector 8">
            <a:extLst>
              <a:ext uri="{FF2B5EF4-FFF2-40B4-BE49-F238E27FC236}">
                <a16:creationId xmlns:a16="http://schemas.microsoft.com/office/drawing/2014/main" id="{DF7CF055-BEA2-CF47-AA7B-2D43FD2D9C0A}"/>
              </a:ext>
            </a:extLst>
          </p:cNvPr>
          <p:cNvCxnSpPr>
            <a:cxnSpLocks/>
          </p:cNvCxnSpPr>
          <p:nvPr/>
        </p:nvCxnSpPr>
        <p:spPr>
          <a:xfrm>
            <a:off x="790005" y="2815502"/>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16" name="Picture 15"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18" name="Picture 1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19" name="TextBox 1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20" name="TextBox 1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368279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Increase in Corporation Tax</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629448"/>
            <a:ext cx="10448514" cy="39568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From 01 April 2023</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Will increase to 25% (Profits over £250,000)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Remain at 19% (Profits below £50,000)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Tapered 19-25% (Profits £50,001 - £250,000)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Marginal relief </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Fraction 3/200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Marginal Rate 26.5%</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1191047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Increase in Corporation Tax</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F87ED4B8-6AE4-491B-B9D8-E3F68D372D7F}"/>
              </a:ext>
            </a:extLst>
          </p:cNvPr>
          <p:cNvGraphicFramePr>
            <a:graphicFrameLocks noGrp="1"/>
          </p:cNvGraphicFramePr>
          <p:nvPr/>
        </p:nvGraphicFramePr>
        <p:xfrm>
          <a:off x="563757" y="1448548"/>
          <a:ext cx="10866184" cy="5048881"/>
        </p:xfrm>
        <a:graphic>
          <a:graphicData uri="http://schemas.openxmlformats.org/drawingml/2006/table">
            <a:tbl>
              <a:tblPr>
                <a:tableStyleId>{2D5ABB26-0587-4C30-8999-92F81FD0307C}</a:tableStyleId>
              </a:tblPr>
              <a:tblGrid>
                <a:gridCol w="1068804">
                  <a:extLst>
                    <a:ext uri="{9D8B030D-6E8A-4147-A177-3AD203B41FA5}">
                      <a16:colId xmlns:a16="http://schemas.microsoft.com/office/drawing/2014/main" val="1624468977"/>
                    </a:ext>
                  </a:extLst>
                </a:gridCol>
                <a:gridCol w="1959476">
                  <a:extLst>
                    <a:ext uri="{9D8B030D-6E8A-4147-A177-3AD203B41FA5}">
                      <a16:colId xmlns:a16="http://schemas.microsoft.com/office/drawing/2014/main" val="408716971"/>
                    </a:ext>
                  </a:extLst>
                </a:gridCol>
                <a:gridCol w="1959476">
                  <a:extLst>
                    <a:ext uri="{9D8B030D-6E8A-4147-A177-3AD203B41FA5}">
                      <a16:colId xmlns:a16="http://schemas.microsoft.com/office/drawing/2014/main" val="2093557047"/>
                    </a:ext>
                  </a:extLst>
                </a:gridCol>
                <a:gridCol w="1959476">
                  <a:extLst>
                    <a:ext uri="{9D8B030D-6E8A-4147-A177-3AD203B41FA5}">
                      <a16:colId xmlns:a16="http://schemas.microsoft.com/office/drawing/2014/main" val="2099793502"/>
                    </a:ext>
                  </a:extLst>
                </a:gridCol>
                <a:gridCol w="1959476">
                  <a:extLst>
                    <a:ext uri="{9D8B030D-6E8A-4147-A177-3AD203B41FA5}">
                      <a16:colId xmlns:a16="http://schemas.microsoft.com/office/drawing/2014/main" val="1623704119"/>
                    </a:ext>
                  </a:extLst>
                </a:gridCol>
                <a:gridCol w="1959476">
                  <a:extLst>
                    <a:ext uri="{9D8B030D-6E8A-4147-A177-3AD203B41FA5}">
                      <a16:colId xmlns:a16="http://schemas.microsoft.com/office/drawing/2014/main" val="132465852"/>
                    </a:ext>
                  </a:extLst>
                </a:gridCol>
              </a:tblGrid>
              <a:tr h="690817">
                <a:tc>
                  <a:txBody>
                    <a:bodyPr/>
                    <a:lstStyle/>
                    <a:p>
                      <a:pPr algn="ctr" fontAlgn="ctr"/>
                      <a:r>
                        <a:rPr lang="en-GB" sz="1100" dirty="0">
                          <a:solidFill>
                            <a:schemeClr val="bg1"/>
                          </a:solidFill>
                          <a:effectLst/>
                        </a:rPr>
                        <a:t> Year</a:t>
                      </a:r>
                    </a:p>
                  </a:txBody>
                  <a:tcPr marL="22860" marR="22860" marT="22860" marB="22860" anchor="ctr"/>
                </a:tc>
                <a:tc>
                  <a:txBody>
                    <a:bodyPr/>
                    <a:lstStyle/>
                    <a:p>
                      <a:pPr algn="ctr" fontAlgn="ctr"/>
                      <a:r>
                        <a:rPr lang="en-GB" sz="1100" dirty="0">
                          <a:solidFill>
                            <a:schemeClr val="bg1"/>
                          </a:solidFill>
                          <a:effectLst/>
                        </a:rPr>
                        <a:t>Starting Profit Threshold</a:t>
                      </a:r>
                    </a:p>
                  </a:txBody>
                  <a:tcPr marL="22860" marR="22860" marT="22860" marB="22860" anchor="ctr"/>
                </a:tc>
                <a:tc>
                  <a:txBody>
                    <a:bodyPr/>
                    <a:lstStyle/>
                    <a:p>
                      <a:pPr algn="ctr" fontAlgn="ctr"/>
                      <a:r>
                        <a:rPr lang="en-GB" sz="1100">
                          <a:solidFill>
                            <a:schemeClr val="bg1"/>
                          </a:solidFill>
                          <a:effectLst/>
                        </a:rPr>
                        <a:t>Small Rate Profit Threshold</a:t>
                      </a:r>
                    </a:p>
                  </a:txBody>
                  <a:tcPr marL="22860" marR="22860" marT="22860" marB="22860" anchor="ctr"/>
                </a:tc>
                <a:tc>
                  <a:txBody>
                    <a:bodyPr/>
                    <a:lstStyle/>
                    <a:p>
                      <a:pPr algn="ctr" fontAlgn="ctr"/>
                      <a:r>
                        <a:rPr lang="en-GB" sz="1100">
                          <a:solidFill>
                            <a:schemeClr val="bg1"/>
                          </a:solidFill>
                          <a:effectLst/>
                        </a:rPr>
                        <a:t>Starting Rate of Tax</a:t>
                      </a:r>
                    </a:p>
                  </a:txBody>
                  <a:tcPr marL="22860" marR="22860" marT="22860" marB="22860" anchor="ctr"/>
                </a:tc>
                <a:tc>
                  <a:txBody>
                    <a:bodyPr/>
                    <a:lstStyle/>
                    <a:p>
                      <a:pPr algn="ctr" fontAlgn="ctr"/>
                      <a:r>
                        <a:rPr lang="en-GB" sz="1100">
                          <a:solidFill>
                            <a:schemeClr val="bg1"/>
                          </a:solidFill>
                          <a:effectLst/>
                        </a:rPr>
                        <a:t>Small Profit Rate of Tax</a:t>
                      </a:r>
                    </a:p>
                  </a:txBody>
                  <a:tcPr marL="22860" marR="22860" marT="22860" marB="22860" anchor="ctr"/>
                </a:tc>
                <a:tc>
                  <a:txBody>
                    <a:bodyPr/>
                    <a:lstStyle/>
                    <a:p>
                      <a:pPr algn="ctr" fontAlgn="ctr"/>
                      <a:r>
                        <a:rPr lang="en-GB" sz="1100" dirty="0">
                          <a:solidFill>
                            <a:schemeClr val="bg1"/>
                          </a:solidFill>
                          <a:effectLst/>
                        </a:rPr>
                        <a:t>Standard Rate of Tax</a:t>
                      </a:r>
                    </a:p>
                  </a:txBody>
                  <a:tcPr marL="22860" marR="22860" marT="22860" marB="22860" anchor="ctr"/>
                </a:tc>
                <a:extLst>
                  <a:ext uri="{0D108BD9-81ED-4DB2-BD59-A6C34878D82A}">
                    <a16:rowId xmlns:a16="http://schemas.microsoft.com/office/drawing/2014/main" val="2848223651"/>
                  </a:ext>
                </a:extLst>
              </a:tr>
              <a:tr h="170123">
                <a:tc>
                  <a:txBody>
                    <a:bodyPr/>
                    <a:lstStyle/>
                    <a:p>
                      <a:pPr algn="ctr" fontAlgn="ctr"/>
                      <a:r>
                        <a:rPr lang="en-GB" sz="1100" dirty="0">
                          <a:solidFill>
                            <a:schemeClr val="bg1"/>
                          </a:solidFill>
                          <a:effectLst/>
                        </a:rPr>
                        <a:t>2000</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10%</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tc>
                  <a:txBody>
                    <a:bodyPr/>
                    <a:lstStyle/>
                    <a:p>
                      <a:pPr algn="ctr" fontAlgn="ctr"/>
                      <a:r>
                        <a:rPr lang="en-GB" sz="1100" dirty="0">
                          <a:solidFill>
                            <a:schemeClr val="bg1"/>
                          </a:solidFill>
                          <a:effectLst/>
                        </a:rPr>
                        <a:t>30%</a:t>
                      </a:r>
                    </a:p>
                  </a:txBody>
                  <a:tcPr marL="6973" marR="6973" marT="6973" marB="6973" anchor="ctr"/>
                </a:tc>
                <a:extLst>
                  <a:ext uri="{0D108BD9-81ED-4DB2-BD59-A6C34878D82A}">
                    <a16:rowId xmlns:a16="http://schemas.microsoft.com/office/drawing/2014/main" val="3266408018"/>
                  </a:ext>
                </a:extLst>
              </a:tr>
              <a:tr h="170123">
                <a:tc>
                  <a:txBody>
                    <a:bodyPr/>
                    <a:lstStyle/>
                    <a:p>
                      <a:pPr algn="ctr" fontAlgn="ctr"/>
                      <a:r>
                        <a:rPr lang="en-GB" sz="1100">
                          <a:solidFill>
                            <a:schemeClr val="bg1"/>
                          </a:solidFill>
                          <a:effectLst/>
                        </a:rPr>
                        <a:t>2001</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a:solidFill>
                            <a:schemeClr val="bg1"/>
                          </a:solidFill>
                          <a:effectLst/>
                        </a:rPr>
                        <a:t>300,000</a:t>
                      </a:r>
                    </a:p>
                  </a:txBody>
                  <a:tcPr marL="6973" marR="6973" marT="6973" marB="6973" anchor="ctr"/>
                </a:tc>
                <a:tc>
                  <a:txBody>
                    <a:bodyPr/>
                    <a:lstStyle/>
                    <a:p>
                      <a:pPr algn="ctr" fontAlgn="ctr"/>
                      <a:r>
                        <a:rPr lang="en-GB" sz="1100">
                          <a:solidFill>
                            <a:schemeClr val="bg1"/>
                          </a:solidFill>
                          <a:effectLst/>
                        </a:rPr>
                        <a:t>10%</a:t>
                      </a:r>
                    </a:p>
                  </a:txBody>
                  <a:tcPr marL="6973" marR="6973" marT="6973" marB="6973" anchor="ctr"/>
                </a:tc>
                <a:tc>
                  <a:txBody>
                    <a:bodyPr/>
                    <a:lstStyle/>
                    <a:p>
                      <a:pPr algn="ctr" fontAlgn="ctr"/>
                      <a:r>
                        <a:rPr lang="en-GB" sz="1100">
                          <a:solidFill>
                            <a:schemeClr val="bg1"/>
                          </a:solidFill>
                          <a:effectLst/>
                        </a:rPr>
                        <a:t>20%</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3707386918"/>
                  </a:ext>
                </a:extLst>
              </a:tr>
              <a:tr h="170123">
                <a:tc>
                  <a:txBody>
                    <a:bodyPr/>
                    <a:lstStyle/>
                    <a:p>
                      <a:pPr algn="ctr" fontAlgn="ctr"/>
                      <a:r>
                        <a:rPr lang="en-GB" sz="1100">
                          <a:solidFill>
                            <a:schemeClr val="bg1"/>
                          </a:solidFill>
                          <a:effectLst/>
                        </a:rPr>
                        <a:t>2002</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a:solidFill>
                            <a:schemeClr val="bg1"/>
                          </a:solidFill>
                          <a:effectLst/>
                        </a:rPr>
                        <a:t>300,000</a:t>
                      </a:r>
                    </a:p>
                  </a:txBody>
                  <a:tcPr marL="6973" marR="6973" marT="6973" marB="6973" anchor="ctr"/>
                </a:tc>
                <a:tc>
                  <a:txBody>
                    <a:bodyPr/>
                    <a:lstStyle/>
                    <a:p>
                      <a:pPr algn="ctr" fontAlgn="ctr"/>
                      <a:r>
                        <a:rPr lang="en-GB" sz="1100">
                          <a:solidFill>
                            <a:schemeClr val="bg1"/>
                          </a:solidFill>
                          <a:effectLst/>
                        </a:rPr>
                        <a:t>0%</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2155526222"/>
                  </a:ext>
                </a:extLst>
              </a:tr>
              <a:tr h="170123">
                <a:tc>
                  <a:txBody>
                    <a:bodyPr/>
                    <a:lstStyle/>
                    <a:p>
                      <a:pPr algn="ctr" fontAlgn="ctr"/>
                      <a:r>
                        <a:rPr lang="en-GB" sz="1100">
                          <a:solidFill>
                            <a:schemeClr val="bg1"/>
                          </a:solidFill>
                          <a:effectLst/>
                        </a:rPr>
                        <a:t>2003</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a:solidFill>
                            <a:schemeClr val="bg1"/>
                          </a:solidFill>
                          <a:effectLst/>
                        </a:rPr>
                        <a:t>0%</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1676474508"/>
                  </a:ext>
                </a:extLst>
              </a:tr>
              <a:tr h="170123">
                <a:tc>
                  <a:txBody>
                    <a:bodyPr/>
                    <a:lstStyle/>
                    <a:p>
                      <a:pPr algn="ctr" fontAlgn="ctr"/>
                      <a:r>
                        <a:rPr lang="en-GB" sz="1100">
                          <a:solidFill>
                            <a:schemeClr val="bg1"/>
                          </a:solidFill>
                          <a:effectLst/>
                        </a:rPr>
                        <a:t>2004</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a:solidFill>
                            <a:schemeClr val="bg1"/>
                          </a:solidFill>
                          <a:effectLst/>
                        </a:rPr>
                        <a:t>300,000</a:t>
                      </a:r>
                    </a:p>
                  </a:txBody>
                  <a:tcPr marL="6973" marR="6973" marT="6973" marB="6973" anchor="ctr"/>
                </a:tc>
                <a:tc>
                  <a:txBody>
                    <a:bodyPr/>
                    <a:lstStyle/>
                    <a:p>
                      <a:pPr algn="ctr" fontAlgn="ctr"/>
                      <a:r>
                        <a:rPr lang="en-GB" sz="1100">
                          <a:solidFill>
                            <a:schemeClr val="bg1"/>
                          </a:solidFill>
                          <a:effectLst/>
                        </a:rPr>
                        <a:t>0%</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805202824"/>
                  </a:ext>
                </a:extLst>
              </a:tr>
              <a:tr h="170123">
                <a:tc>
                  <a:txBody>
                    <a:bodyPr/>
                    <a:lstStyle/>
                    <a:p>
                      <a:pPr algn="ctr" fontAlgn="ctr"/>
                      <a:r>
                        <a:rPr lang="en-GB" sz="1100">
                          <a:solidFill>
                            <a:schemeClr val="bg1"/>
                          </a:solidFill>
                          <a:effectLst/>
                        </a:rPr>
                        <a:t>2005</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a:solidFill>
                            <a:schemeClr val="bg1"/>
                          </a:solidFill>
                          <a:effectLst/>
                        </a:rPr>
                        <a:t>0%</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4214107056"/>
                  </a:ext>
                </a:extLst>
              </a:tr>
              <a:tr h="170123">
                <a:tc>
                  <a:txBody>
                    <a:bodyPr/>
                    <a:lstStyle/>
                    <a:p>
                      <a:pPr algn="ctr" fontAlgn="ctr"/>
                      <a:r>
                        <a:rPr lang="en-GB" sz="1100">
                          <a:solidFill>
                            <a:schemeClr val="bg1"/>
                          </a:solidFill>
                          <a:effectLst/>
                        </a:rPr>
                        <a:t>2006</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726404781"/>
                  </a:ext>
                </a:extLst>
              </a:tr>
              <a:tr h="170123">
                <a:tc>
                  <a:txBody>
                    <a:bodyPr/>
                    <a:lstStyle/>
                    <a:p>
                      <a:pPr algn="ctr" fontAlgn="ctr"/>
                      <a:r>
                        <a:rPr lang="en-GB" sz="1100">
                          <a:solidFill>
                            <a:schemeClr val="bg1"/>
                          </a:solidFill>
                          <a:effectLst/>
                        </a:rPr>
                        <a:t>2007</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20%</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2448668044"/>
                  </a:ext>
                </a:extLst>
              </a:tr>
              <a:tr h="170123">
                <a:tc>
                  <a:txBody>
                    <a:bodyPr/>
                    <a:lstStyle/>
                    <a:p>
                      <a:pPr algn="ctr" fontAlgn="ctr"/>
                      <a:r>
                        <a:rPr lang="en-GB" sz="1100">
                          <a:solidFill>
                            <a:schemeClr val="bg1"/>
                          </a:solidFill>
                          <a:effectLst/>
                        </a:rPr>
                        <a:t>2008</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21%</a:t>
                      </a:r>
                    </a:p>
                  </a:txBody>
                  <a:tcPr marL="6973" marR="6973" marT="6973" marB="6973" anchor="ctr"/>
                </a:tc>
                <a:tc>
                  <a:txBody>
                    <a:bodyPr/>
                    <a:lstStyle/>
                    <a:p>
                      <a:pPr algn="ctr" fontAlgn="ctr"/>
                      <a:r>
                        <a:rPr lang="en-GB" sz="1100">
                          <a:solidFill>
                            <a:schemeClr val="bg1"/>
                          </a:solidFill>
                          <a:effectLst/>
                        </a:rPr>
                        <a:t>28%</a:t>
                      </a:r>
                    </a:p>
                  </a:txBody>
                  <a:tcPr marL="6973" marR="6973" marT="6973" marB="6973" anchor="ctr"/>
                </a:tc>
                <a:extLst>
                  <a:ext uri="{0D108BD9-81ED-4DB2-BD59-A6C34878D82A}">
                    <a16:rowId xmlns:a16="http://schemas.microsoft.com/office/drawing/2014/main" val="2026110338"/>
                  </a:ext>
                </a:extLst>
              </a:tr>
              <a:tr h="170123">
                <a:tc>
                  <a:txBody>
                    <a:bodyPr/>
                    <a:lstStyle/>
                    <a:p>
                      <a:pPr algn="ctr" fontAlgn="ctr"/>
                      <a:r>
                        <a:rPr lang="en-GB" sz="1100">
                          <a:solidFill>
                            <a:schemeClr val="bg1"/>
                          </a:solidFill>
                          <a:effectLst/>
                        </a:rPr>
                        <a:t>2009</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21%</a:t>
                      </a:r>
                    </a:p>
                  </a:txBody>
                  <a:tcPr marL="6973" marR="6973" marT="6973" marB="6973" anchor="ctr"/>
                </a:tc>
                <a:tc>
                  <a:txBody>
                    <a:bodyPr/>
                    <a:lstStyle/>
                    <a:p>
                      <a:pPr algn="ctr" fontAlgn="ctr"/>
                      <a:r>
                        <a:rPr lang="en-GB" sz="1100">
                          <a:solidFill>
                            <a:schemeClr val="bg1"/>
                          </a:solidFill>
                          <a:effectLst/>
                        </a:rPr>
                        <a:t>28%</a:t>
                      </a:r>
                    </a:p>
                  </a:txBody>
                  <a:tcPr marL="6973" marR="6973" marT="6973" marB="6973" anchor="ctr"/>
                </a:tc>
                <a:extLst>
                  <a:ext uri="{0D108BD9-81ED-4DB2-BD59-A6C34878D82A}">
                    <a16:rowId xmlns:a16="http://schemas.microsoft.com/office/drawing/2014/main" val="1750741559"/>
                  </a:ext>
                </a:extLst>
              </a:tr>
              <a:tr h="170123">
                <a:tc>
                  <a:txBody>
                    <a:bodyPr/>
                    <a:lstStyle/>
                    <a:p>
                      <a:pPr algn="ctr" fontAlgn="ctr"/>
                      <a:r>
                        <a:rPr lang="en-GB" sz="1100">
                          <a:solidFill>
                            <a:schemeClr val="bg1"/>
                          </a:solidFill>
                          <a:effectLst/>
                        </a:rPr>
                        <a:t>2010</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21%</a:t>
                      </a:r>
                    </a:p>
                  </a:txBody>
                  <a:tcPr marL="6973" marR="6973" marT="6973" marB="6973" anchor="ctr"/>
                </a:tc>
                <a:tc>
                  <a:txBody>
                    <a:bodyPr/>
                    <a:lstStyle/>
                    <a:p>
                      <a:pPr algn="ctr" fontAlgn="ctr"/>
                      <a:r>
                        <a:rPr lang="en-GB" sz="1100">
                          <a:solidFill>
                            <a:schemeClr val="bg1"/>
                          </a:solidFill>
                          <a:effectLst/>
                        </a:rPr>
                        <a:t>28%</a:t>
                      </a:r>
                    </a:p>
                  </a:txBody>
                  <a:tcPr marL="6973" marR="6973" marT="6973" marB="6973" anchor="ctr"/>
                </a:tc>
                <a:extLst>
                  <a:ext uri="{0D108BD9-81ED-4DB2-BD59-A6C34878D82A}">
                    <a16:rowId xmlns:a16="http://schemas.microsoft.com/office/drawing/2014/main" val="3178057546"/>
                  </a:ext>
                </a:extLst>
              </a:tr>
              <a:tr h="170123">
                <a:tc>
                  <a:txBody>
                    <a:bodyPr/>
                    <a:lstStyle/>
                    <a:p>
                      <a:pPr algn="ctr" fontAlgn="ctr"/>
                      <a:r>
                        <a:rPr lang="en-GB" sz="1100">
                          <a:solidFill>
                            <a:schemeClr val="bg1"/>
                          </a:solidFill>
                          <a:effectLst/>
                        </a:rPr>
                        <a:t>2011</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20%</a:t>
                      </a:r>
                    </a:p>
                  </a:txBody>
                  <a:tcPr marL="6973" marR="6973" marT="6973" marB="6973" anchor="ctr"/>
                </a:tc>
                <a:tc>
                  <a:txBody>
                    <a:bodyPr/>
                    <a:lstStyle/>
                    <a:p>
                      <a:pPr algn="ctr" fontAlgn="ctr"/>
                      <a:r>
                        <a:rPr lang="en-GB" sz="1100">
                          <a:solidFill>
                            <a:schemeClr val="bg1"/>
                          </a:solidFill>
                          <a:effectLst/>
                        </a:rPr>
                        <a:t>26%</a:t>
                      </a:r>
                    </a:p>
                  </a:txBody>
                  <a:tcPr marL="6973" marR="6973" marT="6973" marB="6973" anchor="ctr"/>
                </a:tc>
                <a:extLst>
                  <a:ext uri="{0D108BD9-81ED-4DB2-BD59-A6C34878D82A}">
                    <a16:rowId xmlns:a16="http://schemas.microsoft.com/office/drawing/2014/main" val="3205695180"/>
                  </a:ext>
                </a:extLst>
              </a:tr>
              <a:tr h="170123">
                <a:tc>
                  <a:txBody>
                    <a:bodyPr/>
                    <a:lstStyle/>
                    <a:p>
                      <a:pPr algn="ctr" fontAlgn="ctr"/>
                      <a:r>
                        <a:rPr lang="en-GB" sz="1100">
                          <a:solidFill>
                            <a:schemeClr val="bg1"/>
                          </a:solidFill>
                          <a:effectLst/>
                        </a:rPr>
                        <a:t>2012</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20%</a:t>
                      </a:r>
                    </a:p>
                  </a:txBody>
                  <a:tcPr marL="6973" marR="6973" marT="6973" marB="6973" anchor="ctr"/>
                </a:tc>
                <a:tc>
                  <a:txBody>
                    <a:bodyPr/>
                    <a:lstStyle/>
                    <a:p>
                      <a:pPr algn="ctr" fontAlgn="ctr"/>
                      <a:r>
                        <a:rPr lang="en-GB" sz="1100">
                          <a:solidFill>
                            <a:schemeClr val="bg1"/>
                          </a:solidFill>
                          <a:effectLst/>
                        </a:rPr>
                        <a:t>24%</a:t>
                      </a:r>
                    </a:p>
                  </a:txBody>
                  <a:tcPr marL="6973" marR="6973" marT="6973" marB="6973" anchor="ctr"/>
                </a:tc>
                <a:extLst>
                  <a:ext uri="{0D108BD9-81ED-4DB2-BD59-A6C34878D82A}">
                    <a16:rowId xmlns:a16="http://schemas.microsoft.com/office/drawing/2014/main" val="2286081105"/>
                  </a:ext>
                </a:extLst>
              </a:tr>
              <a:tr h="170123">
                <a:tc>
                  <a:txBody>
                    <a:bodyPr/>
                    <a:lstStyle/>
                    <a:p>
                      <a:pPr algn="ctr" fontAlgn="ctr"/>
                      <a:r>
                        <a:rPr lang="en-GB" sz="1100">
                          <a:solidFill>
                            <a:schemeClr val="bg1"/>
                          </a:solidFill>
                          <a:effectLst/>
                        </a:rPr>
                        <a:t>2013</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tc>
                  <a:txBody>
                    <a:bodyPr/>
                    <a:lstStyle/>
                    <a:p>
                      <a:pPr algn="ctr" fontAlgn="ctr"/>
                      <a:r>
                        <a:rPr lang="en-GB" sz="1100">
                          <a:solidFill>
                            <a:schemeClr val="bg1"/>
                          </a:solidFill>
                          <a:effectLst/>
                        </a:rPr>
                        <a:t>23%</a:t>
                      </a:r>
                    </a:p>
                  </a:txBody>
                  <a:tcPr marL="6973" marR="6973" marT="6973" marB="6973" anchor="ctr"/>
                </a:tc>
                <a:extLst>
                  <a:ext uri="{0D108BD9-81ED-4DB2-BD59-A6C34878D82A}">
                    <a16:rowId xmlns:a16="http://schemas.microsoft.com/office/drawing/2014/main" val="402456734"/>
                  </a:ext>
                </a:extLst>
              </a:tr>
              <a:tr h="170123">
                <a:tc>
                  <a:txBody>
                    <a:bodyPr/>
                    <a:lstStyle/>
                    <a:p>
                      <a:pPr algn="ctr" fontAlgn="ctr"/>
                      <a:r>
                        <a:rPr lang="en-GB" sz="1100">
                          <a:solidFill>
                            <a:schemeClr val="bg1"/>
                          </a:solidFill>
                          <a:effectLst/>
                        </a:rPr>
                        <a:t>2014</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tc>
                  <a:txBody>
                    <a:bodyPr/>
                    <a:lstStyle/>
                    <a:p>
                      <a:pPr algn="ctr" fontAlgn="ctr"/>
                      <a:r>
                        <a:rPr lang="en-GB" sz="1100">
                          <a:solidFill>
                            <a:schemeClr val="bg1"/>
                          </a:solidFill>
                          <a:effectLst/>
                        </a:rPr>
                        <a:t>21%</a:t>
                      </a:r>
                    </a:p>
                  </a:txBody>
                  <a:tcPr marL="6973" marR="6973" marT="6973" marB="6973" anchor="ctr"/>
                </a:tc>
                <a:extLst>
                  <a:ext uri="{0D108BD9-81ED-4DB2-BD59-A6C34878D82A}">
                    <a16:rowId xmlns:a16="http://schemas.microsoft.com/office/drawing/2014/main" val="491565213"/>
                  </a:ext>
                </a:extLst>
              </a:tr>
              <a:tr h="170123">
                <a:tc>
                  <a:txBody>
                    <a:bodyPr/>
                    <a:lstStyle/>
                    <a:p>
                      <a:pPr algn="ctr" fontAlgn="ctr"/>
                      <a:r>
                        <a:rPr lang="en-GB" sz="1100">
                          <a:solidFill>
                            <a:schemeClr val="bg1"/>
                          </a:solidFill>
                          <a:effectLst/>
                        </a:rPr>
                        <a:t>2015</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N/A</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tc>
                  <a:txBody>
                    <a:bodyPr/>
                    <a:lstStyle/>
                    <a:p>
                      <a:pPr algn="ctr" fontAlgn="ctr"/>
                      <a:r>
                        <a:rPr lang="en-GB" sz="1100">
                          <a:solidFill>
                            <a:schemeClr val="bg1"/>
                          </a:solidFill>
                          <a:effectLst/>
                        </a:rPr>
                        <a:t>20%</a:t>
                      </a:r>
                    </a:p>
                  </a:txBody>
                  <a:tcPr marL="6973" marR="6973" marT="6973" marB="6973" anchor="ctr"/>
                </a:tc>
                <a:extLst>
                  <a:ext uri="{0D108BD9-81ED-4DB2-BD59-A6C34878D82A}">
                    <a16:rowId xmlns:a16="http://schemas.microsoft.com/office/drawing/2014/main" val="3613890855"/>
                  </a:ext>
                </a:extLst>
              </a:tr>
              <a:tr h="170123">
                <a:tc>
                  <a:txBody>
                    <a:bodyPr/>
                    <a:lstStyle/>
                    <a:p>
                      <a:pPr algn="ctr" fontAlgn="ctr"/>
                      <a:r>
                        <a:rPr lang="en-GB" sz="1100">
                          <a:solidFill>
                            <a:schemeClr val="bg1"/>
                          </a:solidFill>
                          <a:effectLst/>
                        </a:rPr>
                        <a:t>2016</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N/A</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extLst>
                  <a:ext uri="{0D108BD9-81ED-4DB2-BD59-A6C34878D82A}">
                    <a16:rowId xmlns:a16="http://schemas.microsoft.com/office/drawing/2014/main" val="426317007"/>
                  </a:ext>
                </a:extLst>
              </a:tr>
              <a:tr h="170123">
                <a:tc>
                  <a:txBody>
                    <a:bodyPr/>
                    <a:lstStyle/>
                    <a:p>
                      <a:pPr algn="ctr" fontAlgn="ctr"/>
                      <a:r>
                        <a:rPr lang="en-GB" sz="1100">
                          <a:solidFill>
                            <a:schemeClr val="bg1"/>
                          </a:solidFill>
                          <a:effectLst/>
                        </a:rPr>
                        <a:t>2017</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N/A</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3042454725"/>
                  </a:ext>
                </a:extLst>
              </a:tr>
              <a:tr h="170123">
                <a:tc>
                  <a:txBody>
                    <a:bodyPr/>
                    <a:lstStyle/>
                    <a:p>
                      <a:pPr algn="ctr" fontAlgn="ctr"/>
                      <a:r>
                        <a:rPr lang="en-GB" sz="1100">
                          <a:solidFill>
                            <a:schemeClr val="bg1"/>
                          </a:solidFill>
                          <a:effectLst/>
                        </a:rPr>
                        <a:t>2018</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N/A</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2173716938"/>
                  </a:ext>
                </a:extLst>
              </a:tr>
              <a:tr h="170123">
                <a:tc>
                  <a:txBody>
                    <a:bodyPr/>
                    <a:lstStyle/>
                    <a:p>
                      <a:pPr algn="ctr" fontAlgn="ctr"/>
                      <a:r>
                        <a:rPr lang="en-GB" sz="1100">
                          <a:solidFill>
                            <a:schemeClr val="bg1"/>
                          </a:solidFill>
                          <a:effectLst/>
                        </a:rPr>
                        <a:t>2019</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N/A</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634271647"/>
                  </a:ext>
                </a:extLst>
              </a:tr>
              <a:tr h="170123">
                <a:tc>
                  <a:txBody>
                    <a:bodyPr/>
                    <a:lstStyle/>
                    <a:p>
                      <a:pPr algn="ctr" fontAlgn="ctr"/>
                      <a:r>
                        <a:rPr lang="en-GB" sz="1100">
                          <a:solidFill>
                            <a:schemeClr val="bg1"/>
                          </a:solidFill>
                          <a:effectLst/>
                        </a:rPr>
                        <a:t>2020</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N/A</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3466008409"/>
                  </a:ext>
                </a:extLst>
              </a:tr>
              <a:tr h="170123">
                <a:tc>
                  <a:txBody>
                    <a:bodyPr/>
                    <a:lstStyle/>
                    <a:p>
                      <a:pPr algn="ctr" fontAlgn="ctr"/>
                      <a:r>
                        <a:rPr lang="en-GB" sz="1100">
                          <a:solidFill>
                            <a:schemeClr val="bg1"/>
                          </a:solidFill>
                          <a:effectLst/>
                        </a:rPr>
                        <a:t>2021</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N/A</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964684338"/>
                  </a:ext>
                </a:extLst>
              </a:tr>
              <a:tr h="170123">
                <a:tc>
                  <a:txBody>
                    <a:bodyPr/>
                    <a:lstStyle/>
                    <a:p>
                      <a:pPr algn="ctr" fontAlgn="ctr"/>
                      <a:r>
                        <a:rPr lang="en-GB" sz="1100">
                          <a:solidFill>
                            <a:schemeClr val="bg1"/>
                          </a:solidFill>
                          <a:effectLst/>
                        </a:rPr>
                        <a:t>2022</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N/A</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2360883469"/>
                  </a:ext>
                </a:extLst>
              </a:tr>
              <a:tr h="170123">
                <a:tc>
                  <a:txBody>
                    <a:bodyPr/>
                    <a:lstStyle/>
                    <a:p>
                      <a:pPr algn="ctr" fontAlgn="ctr"/>
                      <a:r>
                        <a:rPr lang="en-GB" sz="1100">
                          <a:solidFill>
                            <a:schemeClr val="bg1"/>
                          </a:solidFill>
                          <a:effectLst/>
                        </a:rPr>
                        <a:t>2023</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50,000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25%</a:t>
                      </a:r>
                    </a:p>
                  </a:txBody>
                  <a:tcPr marL="6973" marR="6973" marT="6973" marB="6973" anchor="ctr"/>
                </a:tc>
                <a:extLst>
                  <a:ext uri="{0D108BD9-81ED-4DB2-BD59-A6C34878D82A}">
                    <a16:rowId xmlns:a16="http://schemas.microsoft.com/office/drawing/2014/main" val="1911386952"/>
                  </a:ext>
                </a:extLst>
              </a:tr>
            </a:tbl>
          </a:graphicData>
        </a:graphic>
      </p:graphicFrame>
    </p:spTree>
    <p:extLst>
      <p:ext uri="{BB962C8B-B14F-4D97-AF65-F5344CB8AC3E}">
        <p14:creationId xmlns:p14="http://schemas.microsoft.com/office/powerpoint/2010/main" val="279647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GB" dirty="0"/>
              <a:t>Common Market Perceptions</a:t>
            </a:r>
          </a:p>
        </p:txBody>
      </p:sp>
      <p:sp>
        <p:nvSpPr>
          <p:cNvPr id="4" name="TextBox 3">
            <a:extLst>
              <a:ext uri="{FF2B5EF4-FFF2-40B4-BE49-F238E27FC236}">
                <a16:creationId xmlns:a16="http://schemas.microsoft.com/office/drawing/2014/main" id="{B99319D9-3631-4634-8A1A-9CD3180C2184}"/>
              </a:ext>
            </a:extLst>
          </p:cNvPr>
          <p:cNvSpPr txBox="1"/>
          <p:nvPr/>
        </p:nvSpPr>
        <p:spPr>
          <a:xfrm>
            <a:off x="2135560" y="1305342"/>
            <a:ext cx="7272808"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Supply outstrips demand (furloughs, redundancies, recruitment freezes).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There must be lots of good finance candidates to choose from.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Competition for good finance candidates must be lower than before.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Candidates will bite my hand off for a job!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55FE694E-BA11-46A2-9A79-6275E80584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6160" y="4509121"/>
            <a:ext cx="2771800" cy="1847867"/>
          </a:xfrm>
          <a:prstGeom prst="rect">
            <a:avLst/>
          </a:prstGeom>
          <a:effectLst>
            <a:softEdge rad="63500"/>
          </a:effectLst>
        </p:spPr>
      </p:pic>
    </p:spTree>
    <p:extLst>
      <p:ext uri="{BB962C8B-B14F-4D97-AF65-F5344CB8AC3E}">
        <p14:creationId xmlns:p14="http://schemas.microsoft.com/office/powerpoint/2010/main" val="3029451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Increase in Corporation Tax</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089938"/>
            <a:ext cx="5488387" cy="60939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Profits			200,000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Tax at 25%		 	50,000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Less MR (250k-P)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£50,000 x 3/200	  	(750)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Tax due			 49,250  24.62%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
        <p:nvSpPr>
          <p:cNvPr id="11" name="TextBox 10">
            <a:extLst>
              <a:ext uri="{FF2B5EF4-FFF2-40B4-BE49-F238E27FC236}">
                <a16:creationId xmlns:a16="http://schemas.microsoft.com/office/drawing/2014/main" id="{54F88619-D37F-4741-96F2-24BD8F96DA18}"/>
              </a:ext>
            </a:extLst>
          </p:cNvPr>
          <p:cNvSpPr txBox="1"/>
          <p:nvPr/>
        </p:nvSpPr>
        <p:spPr>
          <a:xfrm>
            <a:off x="6248402" y="2089938"/>
            <a:ext cx="6094902"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Profits			 200,000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50,000 	19%		 9,500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150,000 	26.50%	39,750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Tax due			 49,250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24.62%</a:t>
            </a:r>
          </a:p>
        </p:txBody>
      </p:sp>
      <p:sp>
        <p:nvSpPr>
          <p:cNvPr id="14" name="TextBox 13">
            <a:extLst>
              <a:ext uri="{FF2B5EF4-FFF2-40B4-BE49-F238E27FC236}">
                <a16:creationId xmlns:a16="http://schemas.microsoft.com/office/drawing/2014/main" id="{023E8F7E-33B2-4A84-B5A4-76C67126FA03}"/>
              </a:ext>
            </a:extLst>
          </p:cNvPr>
          <p:cNvSpPr txBox="1"/>
          <p:nvPr/>
        </p:nvSpPr>
        <p:spPr>
          <a:xfrm>
            <a:off x="695324" y="1608068"/>
            <a:ext cx="107511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Option 1                                            Option 2</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273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Marginal rates explained</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graphicFrame>
        <p:nvGraphicFramePr>
          <p:cNvPr id="12" name="Chart 11">
            <a:extLst>
              <a:ext uri="{FF2B5EF4-FFF2-40B4-BE49-F238E27FC236}">
                <a16:creationId xmlns:a16="http://schemas.microsoft.com/office/drawing/2014/main" id="{B475579D-1B32-4A0A-BA2D-3621AF7801E4}"/>
              </a:ext>
            </a:extLst>
          </p:cNvPr>
          <p:cNvGraphicFramePr/>
          <p:nvPr/>
        </p:nvGraphicFramePr>
        <p:xfrm>
          <a:off x="939983" y="1757352"/>
          <a:ext cx="6322590" cy="4671346"/>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D513A749-D200-4814-962B-C91B79BE7485}"/>
              </a:ext>
            </a:extLst>
          </p:cNvPr>
          <p:cNvCxnSpPr>
            <a:cxnSpLocks/>
          </p:cNvCxnSpPr>
          <p:nvPr/>
        </p:nvCxnSpPr>
        <p:spPr>
          <a:xfrm flipV="1">
            <a:off x="1638026" y="3006687"/>
            <a:ext cx="5440351" cy="1138067"/>
          </a:xfrm>
          <a:prstGeom prst="line">
            <a:avLst/>
          </a:prstGeom>
          <a:ln w="762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6AB260B-0FB1-4817-AC17-96B142A34373}"/>
              </a:ext>
            </a:extLst>
          </p:cNvPr>
          <p:cNvSpPr txBox="1"/>
          <p:nvPr/>
        </p:nvSpPr>
        <p:spPr>
          <a:xfrm>
            <a:off x="7078377" y="1034077"/>
            <a:ext cx="4581823"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Lower Limit 	£50,000	19%	£9,500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Upper Limit  	£250,000	25%	£62,500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Marginal 		£200,000		£53,000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Marginal rate 	26.50%</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59180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Increase in Corporation Tax</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629448"/>
            <a:ext cx="10448514" cy="40658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Associated companies (From April 2023)</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 company is associated with another company at a particular time if, at that time or at any other time within the preceding 12 months:</a:t>
            </a:r>
          </a:p>
          <a:p>
            <a:pPr marL="800100" marR="0" lvl="1" indent="-3429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One company has control of the other.</a:t>
            </a:r>
          </a:p>
          <a:p>
            <a:pPr marL="914400" marR="0" lvl="1"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Both companies are under the control of the same person or group of persons (and their associates)</a:t>
            </a:r>
          </a:p>
          <a:p>
            <a:pPr marL="1371600" marR="0" lvl="2"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Spouses (and civil partners), but not if divorced.</a:t>
            </a:r>
          </a:p>
          <a:p>
            <a:pPr marL="1371600" marR="0" lvl="2"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Blood relatives.</a:t>
            </a:r>
          </a:p>
          <a:p>
            <a:pPr marL="1371600" marR="0" lvl="2"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An individual beneficiary will be associated with a trustee or settlor of a trust.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Substantial commercial interdependence (ignore associates) </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1976878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Associated companies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
        <p:nvSpPr>
          <p:cNvPr id="2" name="Rectangle 1">
            <a:extLst>
              <a:ext uri="{FF2B5EF4-FFF2-40B4-BE49-F238E27FC236}">
                <a16:creationId xmlns:a16="http://schemas.microsoft.com/office/drawing/2014/main" id="{FDAD72D2-F5FF-4A73-8963-99F1F3193B8E}"/>
              </a:ext>
            </a:extLst>
          </p:cNvPr>
          <p:cNvSpPr/>
          <p:nvPr/>
        </p:nvSpPr>
        <p:spPr>
          <a:xfrm>
            <a:off x="1019655" y="2082057"/>
            <a:ext cx="2401122" cy="115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Hold co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7225530-B41F-4F06-81DF-72339EA5D67C}"/>
              </a:ext>
            </a:extLst>
          </p:cNvPr>
          <p:cNvSpPr/>
          <p:nvPr/>
        </p:nvSpPr>
        <p:spPr>
          <a:xfrm>
            <a:off x="1019655" y="3622503"/>
            <a:ext cx="2401122" cy="115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Trade co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B00303F-0467-4D8C-B95D-1CBE3A248573}"/>
              </a:ext>
            </a:extLst>
          </p:cNvPr>
          <p:cNvCxnSpPr>
            <a:cxnSpLocks/>
            <a:stCxn id="2" idx="2"/>
          </p:cNvCxnSpPr>
          <p:nvPr/>
        </p:nvCxnSpPr>
        <p:spPr>
          <a:xfrm>
            <a:off x="2220216" y="3239847"/>
            <a:ext cx="0" cy="710481"/>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F0B842B-AB0E-45AD-9072-A625D8F89F29}"/>
              </a:ext>
            </a:extLst>
          </p:cNvPr>
          <p:cNvSpPr/>
          <p:nvPr/>
        </p:nvSpPr>
        <p:spPr>
          <a:xfrm>
            <a:off x="9095553" y="3990549"/>
            <a:ext cx="2401122" cy="115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Trade co 2</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3037EAB-2DD6-44B1-A902-8ECCE05ACFBB}"/>
              </a:ext>
            </a:extLst>
          </p:cNvPr>
          <p:cNvSpPr/>
          <p:nvPr/>
        </p:nvSpPr>
        <p:spPr>
          <a:xfrm>
            <a:off x="5465363" y="3990549"/>
            <a:ext cx="2401122" cy="115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Trade co 1</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C762558-D18E-48CE-BAB9-FF7A8454BF64}"/>
              </a:ext>
            </a:extLst>
          </p:cNvPr>
          <p:cNvSpPr/>
          <p:nvPr/>
        </p:nvSpPr>
        <p:spPr>
          <a:xfrm>
            <a:off x="7413671" y="2082057"/>
            <a:ext cx="2401122" cy="11577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Shareholder</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3A6B562-41FD-48A0-914B-CCE97B464F4E}"/>
              </a:ext>
            </a:extLst>
          </p:cNvPr>
          <p:cNvCxnSpPr>
            <a:cxnSpLocks/>
            <a:endCxn id="17" idx="0"/>
          </p:cNvCxnSpPr>
          <p:nvPr/>
        </p:nvCxnSpPr>
        <p:spPr>
          <a:xfrm flipH="1">
            <a:off x="6665924" y="3239847"/>
            <a:ext cx="1948308" cy="750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493DE0-C41E-4495-9CEF-432D7D7E7762}"/>
              </a:ext>
            </a:extLst>
          </p:cNvPr>
          <p:cNvCxnSpPr>
            <a:cxnSpLocks/>
            <a:stCxn id="18" idx="2"/>
          </p:cNvCxnSpPr>
          <p:nvPr/>
        </p:nvCxnSpPr>
        <p:spPr>
          <a:xfrm>
            <a:off x="8614232" y="3239847"/>
            <a:ext cx="1803776" cy="819036"/>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78789F-16A0-4126-9C12-C56BA4FB3F8E}"/>
              </a:ext>
            </a:extLst>
          </p:cNvPr>
          <p:cNvSpPr txBox="1"/>
          <p:nvPr/>
        </p:nvSpPr>
        <p:spPr>
          <a:xfrm>
            <a:off x="1684075" y="1600707"/>
            <a:ext cx="9275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Group</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333643D-0D79-4C7E-999D-2AEBF58A71BC}"/>
              </a:ext>
            </a:extLst>
          </p:cNvPr>
          <p:cNvSpPr txBox="1"/>
          <p:nvPr/>
        </p:nvSpPr>
        <p:spPr>
          <a:xfrm>
            <a:off x="7968746" y="1636233"/>
            <a:ext cx="12909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Controlled</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423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Associated companies - SCI</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graphicFrame>
        <p:nvGraphicFramePr>
          <p:cNvPr id="4" name="Table 6">
            <a:extLst>
              <a:ext uri="{FF2B5EF4-FFF2-40B4-BE49-F238E27FC236}">
                <a16:creationId xmlns:a16="http://schemas.microsoft.com/office/drawing/2014/main" id="{A806F2DC-0493-4787-A801-2945F1AE6578}"/>
              </a:ext>
            </a:extLst>
          </p:cNvPr>
          <p:cNvGraphicFramePr>
            <a:graphicFrameLocks noGrp="1"/>
          </p:cNvGraphicFramePr>
          <p:nvPr/>
        </p:nvGraphicFramePr>
        <p:xfrm>
          <a:off x="823661" y="1820891"/>
          <a:ext cx="6096000" cy="111252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880458133"/>
                    </a:ext>
                  </a:extLst>
                </a:gridCol>
                <a:gridCol w="2032000">
                  <a:extLst>
                    <a:ext uri="{9D8B030D-6E8A-4147-A177-3AD203B41FA5}">
                      <a16:colId xmlns:a16="http://schemas.microsoft.com/office/drawing/2014/main" val="3303264575"/>
                    </a:ext>
                  </a:extLst>
                </a:gridCol>
                <a:gridCol w="2032000">
                  <a:extLst>
                    <a:ext uri="{9D8B030D-6E8A-4147-A177-3AD203B41FA5}">
                      <a16:colId xmlns:a16="http://schemas.microsoft.com/office/drawing/2014/main" val="1867163985"/>
                    </a:ext>
                  </a:extLst>
                </a:gridCol>
              </a:tblGrid>
              <a:tr h="370840">
                <a:tc>
                  <a:txBody>
                    <a:bodyPr/>
                    <a:lstStyle/>
                    <a:p>
                      <a:endParaRPr lang="en-GB" dirty="0">
                        <a:solidFill>
                          <a:schemeClr val="bg1"/>
                        </a:solidFill>
                      </a:endParaRPr>
                    </a:p>
                  </a:txBody>
                  <a:tcPr/>
                </a:tc>
                <a:tc>
                  <a:txBody>
                    <a:bodyPr/>
                    <a:lstStyle/>
                    <a:p>
                      <a:r>
                        <a:rPr lang="en-US" dirty="0">
                          <a:solidFill>
                            <a:schemeClr val="bg1"/>
                          </a:solidFill>
                        </a:rPr>
                        <a:t>A Limited</a:t>
                      </a:r>
                      <a:endParaRPr lang="en-GB" dirty="0">
                        <a:solidFill>
                          <a:schemeClr val="bg1"/>
                        </a:solidFill>
                      </a:endParaRPr>
                    </a:p>
                  </a:txBody>
                  <a:tcPr/>
                </a:tc>
                <a:tc>
                  <a:txBody>
                    <a:bodyPr/>
                    <a:lstStyle/>
                    <a:p>
                      <a:r>
                        <a:rPr lang="en-US" dirty="0">
                          <a:solidFill>
                            <a:schemeClr val="bg1"/>
                          </a:solidFill>
                        </a:rPr>
                        <a:t>B Limited</a:t>
                      </a:r>
                      <a:endParaRPr lang="en-GB" dirty="0">
                        <a:solidFill>
                          <a:schemeClr val="bg1"/>
                        </a:solidFill>
                      </a:endParaRPr>
                    </a:p>
                  </a:txBody>
                  <a:tcPr/>
                </a:tc>
                <a:extLst>
                  <a:ext uri="{0D108BD9-81ED-4DB2-BD59-A6C34878D82A}">
                    <a16:rowId xmlns:a16="http://schemas.microsoft.com/office/drawing/2014/main" val="1651476764"/>
                  </a:ext>
                </a:extLst>
              </a:tr>
              <a:tr h="370840">
                <a:tc>
                  <a:txBody>
                    <a:bodyPr/>
                    <a:lstStyle/>
                    <a:p>
                      <a:r>
                        <a:rPr lang="en-US" dirty="0" err="1">
                          <a:solidFill>
                            <a:schemeClr val="bg1"/>
                          </a:solidFill>
                        </a:rPr>
                        <a:t>Mr</a:t>
                      </a:r>
                      <a:r>
                        <a:rPr lang="en-US" dirty="0">
                          <a:solidFill>
                            <a:schemeClr val="bg1"/>
                          </a:solidFill>
                        </a:rPr>
                        <a:t> Bloggs</a:t>
                      </a:r>
                      <a:endParaRPr lang="en-GB" dirty="0">
                        <a:solidFill>
                          <a:schemeClr val="bg1"/>
                        </a:solidFill>
                      </a:endParaRPr>
                    </a:p>
                  </a:txBody>
                  <a:tcPr/>
                </a:tc>
                <a:tc>
                  <a:txBody>
                    <a:bodyPr/>
                    <a:lstStyle/>
                    <a:p>
                      <a:r>
                        <a:rPr lang="en-US" dirty="0">
                          <a:solidFill>
                            <a:schemeClr val="bg1"/>
                          </a:solidFill>
                        </a:rPr>
                        <a:t>100%</a:t>
                      </a:r>
                      <a:endParaRPr lang="en-GB" dirty="0">
                        <a:solidFill>
                          <a:schemeClr val="bg1"/>
                        </a:solidFill>
                      </a:endParaRPr>
                    </a:p>
                  </a:txBody>
                  <a:tcPr/>
                </a:tc>
                <a:tc>
                  <a:txBody>
                    <a:bodyPr/>
                    <a:lstStyle/>
                    <a:p>
                      <a:endParaRPr lang="en-GB" dirty="0">
                        <a:solidFill>
                          <a:schemeClr val="bg1"/>
                        </a:solidFill>
                      </a:endParaRPr>
                    </a:p>
                  </a:txBody>
                  <a:tcPr/>
                </a:tc>
                <a:extLst>
                  <a:ext uri="{0D108BD9-81ED-4DB2-BD59-A6C34878D82A}">
                    <a16:rowId xmlns:a16="http://schemas.microsoft.com/office/drawing/2014/main" val="1921404554"/>
                  </a:ext>
                </a:extLst>
              </a:tr>
              <a:tr h="370840">
                <a:tc>
                  <a:txBody>
                    <a:bodyPr/>
                    <a:lstStyle/>
                    <a:p>
                      <a:r>
                        <a:rPr lang="en-US" dirty="0" err="1">
                          <a:solidFill>
                            <a:schemeClr val="bg1"/>
                          </a:solidFill>
                        </a:rPr>
                        <a:t>Mr</a:t>
                      </a:r>
                      <a:r>
                        <a:rPr lang="en-US" dirty="0">
                          <a:solidFill>
                            <a:schemeClr val="bg1"/>
                          </a:solidFill>
                        </a:rPr>
                        <a:t> Bloggs Son</a:t>
                      </a:r>
                      <a:endParaRPr lang="en-GB" dirty="0">
                        <a:solidFill>
                          <a:schemeClr val="bg1"/>
                        </a:solidFill>
                      </a:endParaRPr>
                    </a:p>
                  </a:txBody>
                  <a:tcPr/>
                </a:tc>
                <a:tc>
                  <a:txBody>
                    <a:bodyPr/>
                    <a:lstStyle/>
                    <a:p>
                      <a:endParaRPr lang="en-GB" dirty="0">
                        <a:solidFill>
                          <a:schemeClr val="bg1"/>
                        </a:solidFill>
                      </a:endParaRPr>
                    </a:p>
                  </a:txBody>
                  <a:tcPr/>
                </a:tc>
                <a:tc>
                  <a:txBody>
                    <a:bodyPr/>
                    <a:lstStyle/>
                    <a:p>
                      <a:r>
                        <a:rPr lang="en-US" dirty="0">
                          <a:solidFill>
                            <a:schemeClr val="bg1"/>
                          </a:solidFill>
                        </a:rPr>
                        <a:t>100%</a:t>
                      </a:r>
                      <a:endParaRPr lang="en-GB" dirty="0">
                        <a:solidFill>
                          <a:schemeClr val="bg1"/>
                        </a:solidFill>
                      </a:endParaRPr>
                    </a:p>
                  </a:txBody>
                  <a:tcPr/>
                </a:tc>
                <a:extLst>
                  <a:ext uri="{0D108BD9-81ED-4DB2-BD59-A6C34878D82A}">
                    <a16:rowId xmlns:a16="http://schemas.microsoft.com/office/drawing/2014/main" val="2525174113"/>
                  </a:ext>
                </a:extLst>
              </a:tr>
            </a:tbl>
          </a:graphicData>
        </a:graphic>
      </p:graphicFrame>
      <p:sp>
        <p:nvSpPr>
          <p:cNvPr id="7" name="TextBox 6">
            <a:extLst>
              <a:ext uri="{FF2B5EF4-FFF2-40B4-BE49-F238E27FC236}">
                <a16:creationId xmlns:a16="http://schemas.microsoft.com/office/drawing/2014/main" id="{E6436334-8C00-4AB6-AD9A-684FF14EF06F}"/>
              </a:ext>
            </a:extLst>
          </p:cNvPr>
          <p:cNvSpPr txBox="1"/>
          <p:nvPr/>
        </p:nvSpPr>
        <p:spPr>
          <a:xfrm>
            <a:off x="7197623" y="1474567"/>
            <a:ext cx="4170716"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Are these associated?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Both controlled by the same persons and associates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Financial, Economics an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organisational</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Links such 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Loans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Indirect activities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Personal guarantees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Common customers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Same type of business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Employees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Premises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Equipment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323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Super deduction and other temporary first year allowances</a:t>
            </a:r>
          </a:p>
        </p:txBody>
      </p:sp>
      <p:sp>
        <p:nvSpPr>
          <p:cNvPr id="4" name="TextBox 3">
            <a:extLst>
              <a:ext uri="{FF2B5EF4-FFF2-40B4-BE49-F238E27FC236}">
                <a16:creationId xmlns:a16="http://schemas.microsoft.com/office/drawing/2014/main" id="{413427D1-582B-274F-B70D-D3A509FA8143}"/>
              </a:ext>
            </a:extLst>
          </p:cNvPr>
          <p:cNvSpPr txBox="1"/>
          <p:nvPr/>
        </p:nvSpPr>
        <p:spPr>
          <a:xfrm>
            <a:off x="609495" y="2167330"/>
            <a:ext cx="8592110" cy="39568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From 01 April 2021 to 31 March 2023</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Only available to companies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Applies to plant and machinery and special rate items </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New assets only (not second hand) – Demonstrators OK</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Not cars, connected persons, gifts, year of cessation </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Contracts entered on or after 03 March 2021</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SBA’s and AIA still available</a:t>
            </a: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94165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665159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Super deduction and other temporary first year allowances</a:t>
            </a:r>
          </a:p>
        </p:txBody>
      </p:sp>
      <p:sp>
        <p:nvSpPr>
          <p:cNvPr id="4" name="TextBox 3">
            <a:extLst>
              <a:ext uri="{FF2B5EF4-FFF2-40B4-BE49-F238E27FC236}">
                <a16:creationId xmlns:a16="http://schemas.microsoft.com/office/drawing/2014/main" id="{413427D1-582B-274F-B70D-D3A509FA8143}"/>
              </a:ext>
            </a:extLst>
          </p:cNvPr>
          <p:cNvSpPr txBox="1"/>
          <p:nvPr/>
        </p:nvSpPr>
        <p:spPr>
          <a:xfrm>
            <a:off x="609494" y="2167330"/>
            <a:ext cx="11146137" cy="3225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Leased assets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Leasing to subsidiary companies – NO</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Short term accommodation and trades (Hotels, care homes, serviced office’s, retail, restaurant, leisure) if a trade – Possibly but further clarification</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Commercial tenants – NO</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Area of clarification needed </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94165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3104144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4" y="584200"/>
            <a:ext cx="106730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Super deduction – Plant and machinery</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97839"/>
            <a:ext cx="5400675" cy="433965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130% relief on expenditure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No apportionment for periods straddling 01/04/2021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Disposals – treated as receipts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Before April 2023 130% must be paid back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After only 100%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Watch periods covering 01/04/2023 – 100% - 130%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3"/>
          <a:stretch>
            <a:fillRect/>
          </a:stretch>
        </p:blipFill>
        <p:spPr>
          <a:xfrm>
            <a:off x="9201605" y="5415862"/>
            <a:ext cx="2295070" cy="720980"/>
          </a:xfrm>
          <a:prstGeom prst="rect">
            <a:avLst/>
          </a:prstGeom>
          <a:effectLst>
            <a:reflection endPos="0" dir="5400000" sy="-100000" algn="bl" rotWithShape="0"/>
          </a:effectLst>
        </p:spPr>
      </p:pic>
      <p:pic>
        <p:nvPicPr>
          <p:cNvPr id="12" name="Picture 11">
            <a:extLst>
              <a:ext uri="{FF2B5EF4-FFF2-40B4-BE49-F238E27FC236}">
                <a16:creationId xmlns:a16="http://schemas.microsoft.com/office/drawing/2014/main" id="{AA6BC6B2-38A6-8D4B-A0F7-9471EE622B69}"/>
              </a:ext>
            </a:extLst>
          </p:cNvPr>
          <p:cNvPicPr>
            <a:picLocks noChangeAspect="1"/>
          </p:cNvPicPr>
          <p:nvPr/>
        </p:nvPicPr>
        <p:blipFill>
          <a:blip r:embed="rId4"/>
          <a:srcRect/>
          <a:stretch/>
        </p:blipFill>
        <p:spPr>
          <a:xfrm>
            <a:off x="6528018" y="1581676"/>
            <a:ext cx="4453018" cy="2458065"/>
          </a:xfrm>
          <a:prstGeom prst="rect">
            <a:avLst/>
          </a:prstGeom>
        </p:spPr>
      </p:pic>
    </p:spTree>
    <p:extLst>
      <p:ext uri="{BB962C8B-B14F-4D97-AF65-F5344CB8AC3E}">
        <p14:creationId xmlns:p14="http://schemas.microsoft.com/office/powerpoint/2010/main" val="3370280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Super deduction example</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4" y="1629448"/>
            <a:ext cx="7632951" cy="28026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Factory installs production Line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Cost in 2022 - £3.5M</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Tax relief Year 1 - £3.5M x 130% x 19% = £864,500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Would have been - £275,500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Real cash saving - £589,000</a:t>
            </a: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1478536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4" y="584200"/>
            <a:ext cx="106730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Special rate assets – 50%</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97839"/>
            <a:ext cx="5400675"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Hot/cold water systems, heating systems, lifts, electrical systems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Currently 6% WDA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Now 50% FYA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AIA on the balance £1M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Normal disposal rules apply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ECA’s was abolished from 2020, so some reprieve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3"/>
          <a:stretch>
            <a:fillRect/>
          </a:stretch>
        </p:blipFill>
        <p:spPr>
          <a:xfrm>
            <a:off x="9201605" y="5415862"/>
            <a:ext cx="2295070" cy="720980"/>
          </a:xfrm>
          <a:prstGeom prst="rect">
            <a:avLst/>
          </a:prstGeom>
          <a:effectLst>
            <a:reflection endPos="0" dir="5400000" sy="-100000" algn="bl" rotWithShape="0"/>
          </a:effectLst>
        </p:spPr>
      </p:pic>
      <p:pic>
        <p:nvPicPr>
          <p:cNvPr id="12" name="Picture 11">
            <a:extLst>
              <a:ext uri="{FF2B5EF4-FFF2-40B4-BE49-F238E27FC236}">
                <a16:creationId xmlns:a16="http://schemas.microsoft.com/office/drawing/2014/main" id="{AA6BC6B2-38A6-8D4B-A0F7-9471EE622B69}"/>
              </a:ext>
            </a:extLst>
          </p:cNvPr>
          <p:cNvPicPr>
            <a:picLocks noChangeAspect="1"/>
          </p:cNvPicPr>
          <p:nvPr/>
        </p:nvPicPr>
        <p:blipFill>
          <a:blip r:embed="rId4"/>
          <a:srcRect/>
          <a:stretch/>
        </p:blipFill>
        <p:spPr>
          <a:xfrm>
            <a:off x="6096000" y="2106662"/>
            <a:ext cx="5537895" cy="2307456"/>
          </a:xfrm>
          <a:prstGeom prst="rect">
            <a:avLst/>
          </a:prstGeom>
        </p:spPr>
      </p:pic>
    </p:spTree>
    <p:extLst>
      <p:ext uri="{BB962C8B-B14F-4D97-AF65-F5344CB8AC3E}">
        <p14:creationId xmlns:p14="http://schemas.microsoft.com/office/powerpoint/2010/main" val="301842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GB" dirty="0"/>
              <a:t>Common Market Perceptions</a:t>
            </a:r>
          </a:p>
        </p:txBody>
      </p:sp>
      <p:sp>
        <p:nvSpPr>
          <p:cNvPr id="4" name="TextBox 3">
            <a:extLst>
              <a:ext uri="{FF2B5EF4-FFF2-40B4-BE49-F238E27FC236}">
                <a16:creationId xmlns:a16="http://schemas.microsoft.com/office/drawing/2014/main" id="{B99319D9-3631-4634-8A1A-9CD3180C2184}"/>
              </a:ext>
            </a:extLst>
          </p:cNvPr>
          <p:cNvSpPr txBox="1"/>
          <p:nvPr/>
        </p:nvSpPr>
        <p:spPr>
          <a:xfrm>
            <a:off x="2135560" y="1305342"/>
            <a:ext cx="7272808"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Supply outstrips demand (furloughs, redundancies, recruitment freezes).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There must be lots of good finance candidates to choose from.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Competition for good finance candidates must be lower than before.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Candidates will bite my hand off for a job!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A7E2D3B-80D8-4107-A819-CA5770B914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6160" y="4509121"/>
            <a:ext cx="2771800" cy="1847867"/>
          </a:xfrm>
          <a:prstGeom prst="rect">
            <a:avLst/>
          </a:prstGeom>
          <a:effectLst>
            <a:softEdge rad="63500"/>
          </a:effectLst>
        </p:spPr>
      </p:pic>
      <p:pic>
        <p:nvPicPr>
          <p:cNvPr id="11" name="Picture 10" descr="Icon&#10;&#10;Description automatically generated">
            <a:extLst>
              <a:ext uri="{FF2B5EF4-FFF2-40B4-BE49-F238E27FC236}">
                <a16:creationId xmlns:a16="http://schemas.microsoft.com/office/drawing/2014/main" id="{98810BCF-F440-4FD8-B50B-1C889ED7CE98}"/>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7740" t="29000" r="25805" b="25850"/>
          <a:stretch/>
        </p:blipFill>
        <p:spPr>
          <a:xfrm>
            <a:off x="3071665" y="659778"/>
            <a:ext cx="6480719" cy="5805642"/>
          </a:xfrm>
          <a:prstGeom prst="rect">
            <a:avLst/>
          </a:prstGeom>
        </p:spPr>
      </p:pic>
    </p:spTree>
    <p:extLst>
      <p:ext uri="{BB962C8B-B14F-4D97-AF65-F5344CB8AC3E}">
        <p14:creationId xmlns:p14="http://schemas.microsoft.com/office/powerpoint/2010/main" val="1275507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4" y="584200"/>
            <a:ext cx="106730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Embedded allowances</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97839"/>
            <a:ext cx="10612974" cy="618630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Offices – Hi spec 30-40%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Offices – Low Spec 20-30%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Warehouses (with small office) 10-20%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Care homes 30-50%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Factories 25-35%</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Car showrooms 30-40%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Restaurants 35 – 45%</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Holiday parks 30-50%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Renewable energy parks – up to 80%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Cold and chilled stores – up to 90%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3"/>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3131086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Temporary extension of loss carry back</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629448"/>
            <a:ext cx="10224848" cy="5803512"/>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AP ending between 01/04/2020 – 31/03/2020 – companies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2020/21 &amp; 2021/22 for self employment and unincorporated businesses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Carry back PY1, PY2 &amp; PY3</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Cap £2,000,000 for both companies and unincorporated businesses per tax year</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£200,000 de-minimis for a company (claims made before filing the return)</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HMRC will not repay until Finance Bill receives Royal Assent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Possibility to claim under current rules for PY1 – No Cap</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1294677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sp>
        <p:nvSpPr>
          <p:cNvPr id="6" name="TextBox 5">
            <a:extLst>
              <a:ext uri="{FF2B5EF4-FFF2-40B4-BE49-F238E27FC236}">
                <a16:creationId xmlns:a16="http://schemas.microsoft.com/office/drawing/2014/main" id="{490A7F4F-1D5C-F24D-A38C-D86398853BAB}"/>
              </a:ext>
            </a:extLst>
          </p:cNvPr>
          <p:cNvSpPr txBox="1"/>
          <p:nvPr/>
        </p:nvSpPr>
        <p:spPr>
          <a:xfrm>
            <a:off x="612946" y="845347"/>
            <a:ext cx="1009987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Corporate tax planning in light of the Budget 2021</a:t>
            </a:r>
          </a:p>
        </p:txBody>
      </p:sp>
      <p:sp>
        <p:nvSpPr>
          <p:cNvPr id="7" name="TextBox 6">
            <a:extLst>
              <a:ext uri="{FF2B5EF4-FFF2-40B4-BE49-F238E27FC236}">
                <a16:creationId xmlns:a16="http://schemas.microsoft.com/office/drawing/2014/main" id="{78AC38D3-608C-7648-94A2-4D48B68A6C0D}"/>
              </a:ext>
            </a:extLst>
          </p:cNvPr>
          <p:cNvSpPr txBox="1"/>
          <p:nvPr/>
        </p:nvSpPr>
        <p:spPr>
          <a:xfrm>
            <a:off x="617989" y="3070290"/>
            <a:ext cx="82159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Luke Prout, Corporate Tax Partner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Email lprout@streetsweb.co.uk</a:t>
            </a:r>
          </a:p>
        </p:txBody>
      </p:sp>
      <p:cxnSp>
        <p:nvCxnSpPr>
          <p:cNvPr id="9" name="Straight Connector 8">
            <a:extLst>
              <a:ext uri="{FF2B5EF4-FFF2-40B4-BE49-F238E27FC236}">
                <a16:creationId xmlns:a16="http://schemas.microsoft.com/office/drawing/2014/main" id="{DF7CF055-BEA2-CF47-AA7B-2D43FD2D9C0A}"/>
              </a:ext>
            </a:extLst>
          </p:cNvPr>
          <p:cNvCxnSpPr>
            <a:cxnSpLocks/>
          </p:cNvCxnSpPr>
          <p:nvPr/>
        </p:nvCxnSpPr>
        <p:spPr>
          <a:xfrm>
            <a:off x="790005" y="2815502"/>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16" name="Picture 15"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18" name="Picture 1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19" name="TextBox 1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20" name="TextBox 1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2423248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414B3-C18D-4961-AEA4-BD42F0D6161F}"/>
              </a:ext>
            </a:extLst>
          </p:cNvPr>
          <p:cNvSpPr txBox="1"/>
          <p:nvPr/>
        </p:nvSpPr>
        <p:spPr>
          <a:xfrm>
            <a:off x="1919536" y="1988840"/>
            <a:ext cx="72008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4C2B77"/>
                </a:solidFill>
                <a:effectLst/>
                <a:uLnTx/>
                <a:uFillTx/>
                <a:latin typeface="Calibri"/>
                <a:ea typeface="+mn-ea"/>
                <a:cs typeface="+mn-cs"/>
              </a:rPr>
              <a:t>Doug Greer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4C2B77"/>
                </a:solidFill>
                <a:latin typeface="Calibri"/>
              </a:rPr>
              <a:t>Transactional finance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4C2B77"/>
                </a:solidFill>
                <a:effectLst/>
                <a:uLnTx/>
                <a:uFillTx/>
                <a:latin typeface="Calibri"/>
                <a:ea typeface="+mn-ea"/>
                <a:cs typeface="+mn-cs"/>
              </a:rPr>
              <a:t>Bedfordshire and Hertfordshire</a:t>
            </a:r>
          </a:p>
        </p:txBody>
      </p:sp>
    </p:spTree>
    <p:extLst>
      <p:ext uri="{BB962C8B-B14F-4D97-AF65-F5344CB8AC3E}">
        <p14:creationId xmlns:p14="http://schemas.microsoft.com/office/powerpoint/2010/main" val="401491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848609" y="237403"/>
            <a:ext cx="6048672" cy="720080"/>
          </a:xfrm>
        </p:spPr>
        <p:txBody>
          <a:bodyPr/>
          <a:lstStyle/>
          <a:p>
            <a:r>
              <a:rPr lang="en-GB" dirty="0"/>
              <a:t>Northern Home Counties Division </a:t>
            </a:r>
          </a:p>
        </p:txBody>
      </p:sp>
      <p:sp>
        <p:nvSpPr>
          <p:cNvPr id="4" name="Rectangle 3">
            <a:extLst>
              <a:ext uri="{FF2B5EF4-FFF2-40B4-BE49-F238E27FC236}">
                <a16:creationId xmlns:a16="http://schemas.microsoft.com/office/drawing/2014/main" id="{BF78148A-16C7-44E2-8269-3A509C27D285}"/>
              </a:ext>
            </a:extLst>
          </p:cNvPr>
          <p:cNvSpPr/>
          <p:nvPr/>
        </p:nvSpPr>
        <p:spPr>
          <a:xfrm>
            <a:off x="3431704" y="2420888"/>
            <a:ext cx="5151028" cy="256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6" name="Rectangle 5">
            <a:extLst>
              <a:ext uri="{FF2B5EF4-FFF2-40B4-BE49-F238E27FC236}">
                <a16:creationId xmlns:a16="http://schemas.microsoft.com/office/drawing/2014/main" id="{4984CC2B-2FBF-4393-B165-D7B833FAE006}"/>
              </a:ext>
            </a:extLst>
          </p:cNvPr>
          <p:cNvSpPr/>
          <p:nvPr/>
        </p:nvSpPr>
        <p:spPr>
          <a:xfrm>
            <a:off x="1841239" y="836713"/>
            <a:ext cx="8991872" cy="4955203"/>
          </a:xfrm>
          <a:prstGeom prst="rect">
            <a:avLst/>
          </a:prstGeom>
        </p:spPr>
        <p:txBody>
          <a:bodyPr wrap="square">
            <a:spAutoFit/>
          </a:bodyPr>
          <a:lstStyle/>
          <a:p>
            <a:r>
              <a:rPr lang="en-GB" sz="1400" b="1" dirty="0">
                <a:solidFill>
                  <a:srgbClr val="8064A2">
                    <a:lumMod val="75000"/>
                  </a:srgbClr>
                </a:solidFill>
                <a:latin typeface="Calibri"/>
              </a:rPr>
              <a:t>The Team</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Doug Greer – Transactional finance Bedfordshire and Hertfordshire </a:t>
            </a:r>
          </a:p>
          <a:p>
            <a:r>
              <a:rPr lang="en-GB" sz="1200" dirty="0">
                <a:solidFill>
                  <a:prstClr val="white">
                    <a:lumMod val="50000"/>
                  </a:prstClr>
                </a:solidFill>
                <a:latin typeface="Calibri"/>
              </a:rPr>
              <a:t>M: 07385 391729 d.greer@butlerrose.com </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Helen Hopley – Mid-senior level finance, A1 corridor </a:t>
            </a:r>
          </a:p>
          <a:p>
            <a:r>
              <a:rPr lang="en-GB" sz="1200" dirty="0">
                <a:solidFill>
                  <a:prstClr val="white">
                    <a:lumMod val="50000"/>
                  </a:prstClr>
                </a:solidFill>
                <a:latin typeface="Calibri"/>
              </a:rPr>
              <a:t>M: 07385 391706 h.hopley@butlerrose.com </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Michael Greer - Mid-senior level finance, M1 corridor </a:t>
            </a:r>
          </a:p>
          <a:p>
            <a:r>
              <a:rPr lang="en-GB" sz="1200" dirty="0">
                <a:solidFill>
                  <a:prstClr val="white">
                    <a:lumMod val="50000"/>
                  </a:prstClr>
                </a:solidFill>
                <a:latin typeface="Calibri"/>
              </a:rPr>
              <a:t>M: 07385 391636 m.greer@butlerrose.com  </a:t>
            </a:r>
          </a:p>
          <a:p>
            <a:endParaRPr lang="en-GB" sz="1200" dirty="0">
              <a:solidFill>
                <a:prstClr val="white">
                  <a:lumMod val="50000"/>
                </a:prstClr>
              </a:solidFill>
              <a:latin typeface="Calibri"/>
            </a:endParaRPr>
          </a:p>
          <a:p>
            <a:r>
              <a:rPr lang="en-GB" sz="1400" b="1" dirty="0">
                <a:solidFill>
                  <a:srgbClr val="8064A2">
                    <a:lumMod val="75000"/>
                  </a:srgbClr>
                </a:solidFill>
                <a:latin typeface="Calibri"/>
              </a:rPr>
              <a:t>Consultancy Services </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	Market Mapping		•	Headhunting</a:t>
            </a:r>
          </a:p>
          <a:p>
            <a:r>
              <a:rPr lang="en-GB" sz="1200" dirty="0">
                <a:solidFill>
                  <a:prstClr val="white">
                    <a:lumMod val="50000"/>
                  </a:prstClr>
                </a:solidFill>
                <a:latin typeface="Calibri"/>
              </a:rPr>
              <a:t>•	Interview Support		•	Retention Techniques</a:t>
            </a:r>
          </a:p>
          <a:p>
            <a:r>
              <a:rPr lang="en-GB" sz="1200" dirty="0">
                <a:solidFill>
                  <a:prstClr val="white">
                    <a:lumMod val="50000"/>
                  </a:prstClr>
                </a:solidFill>
                <a:latin typeface="Calibri"/>
              </a:rPr>
              <a:t>•	Job Analysis and consultation		•	Salary Benchmarking</a:t>
            </a:r>
          </a:p>
          <a:p>
            <a:endParaRPr lang="en-GB" sz="1200" dirty="0">
              <a:solidFill>
                <a:prstClr val="white">
                  <a:lumMod val="50000"/>
                </a:prstClr>
              </a:solidFill>
              <a:latin typeface="Calibri"/>
            </a:endParaRPr>
          </a:p>
          <a:p>
            <a:r>
              <a:rPr lang="en-GB" sz="1400" b="1" dirty="0">
                <a:solidFill>
                  <a:srgbClr val="8064A2">
                    <a:lumMod val="75000"/>
                  </a:srgbClr>
                </a:solidFill>
                <a:latin typeface="Calibri"/>
              </a:rPr>
              <a:t>Recruitment Services</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	Executive Finance / Qualified		•	Tax and Treasury</a:t>
            </a:r>
          </a:p>
          <a:p>
            <a:r>
              <a:rPr lang="en-GB" sz="1200" dirty="0">
                <a:solidFill>
                  <a:prstClr val="white">
                    <a:lumMod val="50000"/>
                  </a:prstClr>
                </a:solidFill>
                <a:latin typeface="Calibri"/>
              </a:rPr>
              <a:t>•	Part &amp; Newly Qualified Accountants	•	Interim and change managers</a:t>
            </a:r>
          </a:p>
          <a:p>
            <a:r>
              <a:rPr lang="en-GB" sz="1200" dirty="0">
                <a:solidFill>
                  <a:prstClr val="white">
                    <a:lumMod val="50000"/>
                  </a:prstClr>
                </a:solidFill>
                <a:latin typeface="Calibri"/>
              </a:rPr>
              <a:t>•	Qualified by Experience		•	Transactional finance</a:t>
            </a:r>
          </a:p>
          <a:p>
            <a:r>
              <a:rPr lang="en-GB" sz="1200" dirty="0">
                <a:solidFill>
                  <a:prstClr val="white">
                    <a:lumMod val="50000"/>
                  </a:prstClr>
                </a:solidFill>
                <a:latin typeface="Calibri"/>
              </a:rPr>
              <a:t>•	Analysts and Business Partners 	•	Payroll</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We are excited to offer a first-class accountancy and finance recruitment service within the Northern Home Counties and in doing so look forward to working with you and your business over the coming months and years…</a:t>
            </a:r>
          </a:p>
        </p:txBody>
      </p:sp>
    </p:spTree>
    <p:extLst>
      <p:ext uri="{BB962C8B-B14F-4D97-AF65-F5344CB8AC3E}">
        <p14:creationId xmlns:p14="http://schemas.microsoft.com/office/powerpoint/2010/main" val="41087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GB" dirty="0"/>
              <a:t>The Reality</a:t>
            </a:r>
          </a:p>
        </p:txBody>
      </p:sp>
      <p:sp>
        <p:nvSpPr>
          <p:cNvPr id="4" name="TextBox 3">
            <a:extLst>
              <a:ext uri="{FF2B5EF4-FFF2-40B4-BE49-F238E27FC236}">
                <a16:creationId xmlns:a16="http://schemas.microsoft.com/office/drawing/2014/main" id="{B99319D9-3631-4634-8A1A-9CD3180C2184}"/>
              </a:ext>
            </a:extLst>
          </p:cNvPr>
          <p:cNvSpPr txBox="1"/>
          <p:nvPr/>
        </p:nvSpPr>
        <p:spPr>
          <a:xfrm>
            <a:off x="2135560" y="1269916"/>
            <a:ext cx="8208912"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Less finance candidates coming actively to market – particularly higher calibre.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More offers being turned down than ever before – by some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Better counter offers being made by existing employers.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Candidates generally very nervous about moving and being quite demanding.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16CD6985-F92C-42A8-BCE1-1872F694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192" y="4954466"/>
            <a:ext cx="2699792" cy="1435106"/>
          </a:xfrm>
          <a:prstGeom prst="rect">
            <a:avLst/>
          </a:prstGeom>
          <a:effectLst>
            <a:softEdge rad="63500"/>
          </a:effectLst>
        </p:spPr>
      </p:pic>
    </p:spTree>
    <p:extLst>
      <p:ext uri="{BB962C8B-B14F-4D97-AF65-F5344CB8AC3E}">
        <p14:creationId xmlns:p14="http://schemas.microsoft.com/office/powerpoint/2010/main" val="423363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GB" dirty="0"/>
              <a:t>What can you do?</a:t>
            </a:r>
          </a:p>
        </p:txBody>
      </p:sp>
      <p:sp>
        <p:nvSpPr>
          <p:cNvPr id="4" name="TextBox 3">
            <a:extLst>
              <a:ext uri="{FF2B5EF4-FFF2-40B4-BE49-F238E27FC236}">
                <a16:creationId xmlns:a16="http://schemas.microsoft.com/office/drawing/2014/main" id="{B99319D9-3631-4634-8A1A-9CD3180C2184}"/>
              </a:ext>
            </a:extLst>
          </p:cNvPr>
          <p:cNvSpPr txBox="1"/>
          <p:nvPr/>
        </p:nvSpPr>
        <p:spPr>
          <a:xfrm>
            <a:off x="2113415" y="868711"/>
            <a:ext cx="7272808"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Reach a wider audience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Well-written adverts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Tap into a passive candidate pool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Remote role?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Interview to secure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Prepare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Find out what the candidates want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Sell the opportunity – role, company, benefits, development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Challenge – but be ‘nice’!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Take them on a ‘concise journey’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Make successful offers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Reiterate why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Make them feel valued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Make a fair offer – establish at the outset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Use an experienced, consultative finance recruiter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Free Green Tick Mark, Download Free Green Tick Mark png images, Free  ClipArts on Clipart Library">
            <a:extLst>
              <a:ext uri="{FF2B5EF4-FFF2-40B4-BE49-F238E27FC236}">
                <a16:creationId xmlns:a16="http://schemas.microsoft.com/office/drawing/2014/main" id="{2F2BC1C4-9A8C-442B-8D22-A976610CB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835" y="3861049"/>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67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0541AE-C648-4EAC-849F-8D933743B601}"/>
              </a:ext>
            </a:extLst>
          </p:cNvPr>
          <p:cNvSpPr>
            <a:spLocks noGrp="1"/>
          </p:cNvSpPr>
          <p:nvPr>
            <p:ph idx="1"/>
          </p:nvPr>
        </p:nvSpPr>
        <p:spPr>
          <a:xfrm>
            <a:off x="2063552" y="1628802"/>
            <a:ext cx="8064896" cy="2952327"/>
          </a:xfrm>
        </p:spPr>
        <p:txBody>
          <a:bodyPr/>
          <a:lstStyle/>
          <a:p>
            <a:pPr marL="285750" indent="-285750">
              <a:buFont typeface="Arial" panose="020B0604020202020204" pitchFamily="34" charset="0"/>
              <a:buChar char="•"/>
            </a:pPr>
            <a:r>
              <a:rPr lang="en-GB" dirty="0">
                <a:solidFill>
                  <a:schemeClr val="tx1"/>
                </a:solidFill>
              </a:rPr>
              <a:t>Here to stay.</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Extremely high on many candidates’ agendas.</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One of the major reasons for offers now being turned down.</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If you’re not offering it contractually for the long-term, you should seriously consider it.</a:t>
            </a:r>
          </a:p>
          <a:p>
            <a:endParaRPr lang="en-GB" dirty="0"/>
          </a:p>
          <a:p>
            <a:r>
              <a:rPr lang="en-GB" dirty="0"/>
              <a:t> </a:t>
            </a:r>
          </a:p>
        </p:txBody>
      </p:sp>
      <p:sp>
        <p:nvSpPr>
          <p:cNvPr id="3" name="Text Placeholder 2">
            <a:extLst>
              <a:ext uri="{FF2B5EF4-FFF2-40B4-BE49-F238E27FC236}">
                <a16:creationId xmlns:a16="http://schemas.microsoft.com/office/drawing/2014/main" id="{A851E22F-BBBC-4C56-BBF6-3C632F7695E7}"/>
              </a:ext>
            </a:extLst>
          </p:cNvPr>
          <p:cNvSpPr>
            <a:spLocks noGrp="1"/>
          </p:cNvSpPr>
          <p:nvPr>
            <p:ph type="body" sz="half" idx="2"/>
          </p:nvPr>
        </p:nvSpPr>
        <p:spPr/>
        <p:txBody>
          <a:bodyPr/>
          <a:lstStyle/>
          <a:p>
            <a:r>
              <a:rPr lang="en-GB" dirty="0"/>
              <a:t>Flexible/home working</a:t>
            </a:r>
          </a:p>
        </p:txBody>
      </p:sp>
      <p:pic>
        <p:nvPicPr>
          <p:cNvPr id="7" name="Picture 6">
            <a:extLst>
              <a:ext uri="{FF2B5EF4-FFF2-40B4-BE49-F238E27FC236}">
                <a16:creationId xmlns:a16="http://schemas.microsoft.com/office/drawing/2014/main" id="{3759B3BC-8287-4D2E-9F13-9E0736E085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90" t="18998" r="5866" b="889"/>
          <a:stretch/>
        </p:blipFill>
        <p:spPr>
          <a:xfrm>
            <a:off x="7320136" y="4365104"/>
            <a:ext cx="3024336" cy="2016224"/>
          </a:xfrm>
          <a:prstGeom prst="rect">
            <a:avLst/>
          </a:prstGeom>
          <a:effectLst>
            <a:softEdge rad="63500"/>
          </a:effectLst>
        </p:spPr>
      </p:pic>
    </p:spTree>
    <p:extLst>
      <p:ext uri="{BB962C8B-B14F-4D97-AF65-F5344CB8AC3E}">
        <p14:creationId xmlns:p14="http://schemas.microsoft.com/office/powerpoint/2010/main" val="199770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22138-4A02-4A6D-B9B7-970DB1501ED2}"/>
              </a:ext>
            </a:extLst>
          </p:cNvPr>
          <p:cNvSpPr>
            <a:spLocks noGrp="1"/>
          </p:cNvSpPr>
          <p:nvPr>
            <p:ph type="body" sz="half" idx="2"/>
          </p:nvPr>
        </p:nvSpPr>
        <p:spPr/>
        <p:txBody>
          <a:bodyPr/>
          <a:lstStyle/>
          <a:p>
            <a:r>
              <a:rPr lang="en-GB" dirty="0"/>
              <a:t>Thank you.  Questions?</a:t>
            </a:r>
          </a:p>
        </p:txBody>
      </p:sp>
      <p:pic>
        <p:nvPicPr>
          <p:cNvPr id="6" name="Picture 5">
            <a:extLst>
              <a:ext uri="{FF2B5EF4-FFF2-40B4-BE49-F238E27FC236}">
                <a16:creationId xmlns:a16="http://schemas.microsoft.com/office/drawing/2014/main" id="{3172AA64-293A-438A-A2BB-FE8F58C0DE44}"/>
              </a:ext>
            </a:extLst>
          </p:cNvPr>
          <p:cNvPicPr>
            <a:picLocks noChangeAspect="1"/>
          </p:cNvPicPr>
          <p:nvPr/>
        </p:nvPicPr>
        <p:blipFill>
          <a:blip r:embed="rId2"/>
          <a:stretch>
            <a:fillRect/>
          </a:stretch>
        </p:blipFill>
        <p:spPr>
          <a:xfrm rot="20689376">
            <a:off x="1825786" y="1839803"/>
            <a:ext cx="1569476" cy="1850432"/>
          </a:xfrm>
          <a:prstGeom prst="rect">
            <a:avLst/>
          </a:prstGeom>
        </p:spPr>
      </p:pic>
      <p:pic>
        <p:nvPicPr>
          <p:cNvPr id="8" name="Picture 7">
            <a:extLst>
              <a:ext uri="{FF2B5EF4-FFF2-40B4-BE49-F238E27FC236}">
                <a16:creationId xmlns:a16="http://schemas.microsoft.com/office/drawing/2014/main" id="{72C3093A-7768-4959-A8A4-A8FD7145ABFB}"/>
              </a:ext>
            </a:extLst>
          </p:cNvPr>
          <p:cNvPicPr>
            <a:picLocks noChangeAspect="1"/>
          </p:cNvPicPr>
          <p:nvPr/>
        </p:nvPicPr>
        <p:blipFill>
          <a:blip r:embed="rId3"/>
          <a:stretch>
            <a:fillRect/>
          </a:stretch>
        </p:blipFill>
        <p:spPr>
          <a:xfrm rot="21258335">
            <a:off x="3610116" y="1270805"/>
            <a:ext cx="1604614" cy="1765818"/>
          </a:xfrm>
          <a:prstGeom prst="rect">
            <a:avLst/>
          </a:prstGeom>
        </p:spPr>
      </p:pic>
      <p:pic>
        <p:nvPicPr>
          <p:cNvPr id="9" name="Picture 8">
            <a:extLst>
              <a:ext uri="{FF2B5EF4-FFF2-40B4-BE49-F238E27FC236}">
                <a16:creationId xmlns:a16="http://schemas.microsoft.com/office/drawing/2014/main" id="{BBC4CB6B-BD89-430A-A718-76DD753301F9}"/>
              </a:ext>
            </a:extLst>
          </p:cNvPr>
          <p:cNvPicPr>
            <a:picLocks noChangeAspect="1"/>
          </p:cNvPicPr>
          <p:nvPr/>
        </p:nvPicPr>
        <p:blipFill>
          <a:blip r:embed="rId4"/>
          <a:stretch>
            <a:fillRect/>
          </a:stretch>
        </p:blipFill>
        <p:spPr>
          <a:xfrm>
            <a:off x="5313602" y="1052737"/>
            <a:ext cx="1564796" cy="1733313"/>
          </a:xfrm>
          <a:prstGeom prst="rect">
            <a:avLst/>
          </a:prstGeom>
        </p:spPr>
      </p:pic>
      <p:pic>
        <p:nvPicPr>
          <p:cNvPr id="10" name="Picture 9">
            <a:extLst>
              <a:ext uri="{FF2B5EF4-FFF2-40B4-BE49-F238E27FC236}">
                <a16:creationId xmlns:a16="http://schemas.microsoft.com/office/drawing/2014/main" id="{DE1D68F5-C8E6-4111-BDD5-25FCFFAA1378}"/>
              </a:ext>
            </a:extLst>
          </p:cNvPr>
          <p:cNvPicPr>
            <a:picLocks noChangeAspect="1"/>
          </p:cNvPicPr>
          <p:nvPr/>
        </p:nvPicPr>
        <p:blipFill>
          <a:blip r:embed="rId5"/>
          <a:stretch>
            <a:fillRect/>
          </a:stretch>
        </p:blipFill>
        <p:spPr>
          <a:xfrm rot="357489">
            <a:off x="7022437" y="1241177"/>
            <a:ext cx="1651742" cy="1825072"/>
          </a:xfrm>
          <a:prstGeom prst="rect">
            <a:avLst/>
          </a:prstGeom>
        </p:spPr>
      </p:pic>
      <p:pic>
        <p:nvPicPr>
          <p:cNvPr id="11" name="Picture 10">
            <a:extLst>
              <a:ext uri="{FF2B5EF4-FFF2-40B4-BE49-F238E27FC236}">
                <a16:creationId xmlns:a16="http://schemas.microsoft.com/office/drawing/2014/main" id="{9BE0645D-E22A-4E01-AED0-E0D4D8D1BDF2}"/>
              </a:ext>
            </a:extLst>
          </p:cNvPr>
          <p:cNvPicPr>
            <a:picLocks noChangeAspect="1"/>
          </p:cNvPicPr>
          <p:nvPr/>
        </p:nvPicPr>
        <p:blipFill>
          <a:blip r:embed="rId6"/>
          <a:stretch>
            <a:fillRect/>
          </a:stretch>
        </p:blipFill>
        <p:spPr>
          <a:xfrm rot="776901">
            <a:off x="8827164" y="1929129"/>
            <a:ext cx="1507155" cy="1671783"/>
          </a:xfrm>
          <a:prstGeom prst="rect">
            <a:avLst/>
          </a:prstGeom>
        </p:spPr>
      </p:pic>
      <p:sp>
        <p:nvSpPr>
          <p:cNvPr id="12" name="TextBox 11">
            <a:extLst>
              <a:ext uri="{FF2B5EF4-FFF2-40B4-BE49-F238E27FC236}">
                <a16:creationId xmlns:a16="http://schemas.microsoft.com/office/drawing/2014/main" id="{7E7C66E0-468B-46BA-A06D-2BA7DADC887F}"/>
              </a:ext>
            </a:extLst>
          </p:cNvPr>
          <p:cNvSpPr txBox="1"/>
          <p:nvPr/>
        </p:nvSpPr>
        <p:spPr>
          <a:xfrm>
            <a:off x="5152252" y="4697937"/>
            <a:ext cx="2527925"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C2B77"/>
                </a:solidFill>
                <a:effectLst/>
                <a:uLnTx/>
                <a:uFillTx/>
                <a:latin typeface="Calibri"/>
                <a:ea typeface="+mn-ea"/>
                <a:cs typeface="+mn-cs"/>
              </a:rPr>
              <a:t>s.wicks@butlerrose.com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C2B77"/>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C2B77"/>
                </a:solidFill>
                <a:effectLst/>
                <a:uLnTx/>
                <a:uFillTx/>
                <a:latin typeface="Calibri"/>
                <a:ea typeface="+mn-ea"/>
                <a:cs typeface="+mn-cs"/>
              </a:rPr>
              <a:t>+44 7884 733704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C2B77"/>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C2B77"/>
                </a:solidFill>
                <a:effectLst/>
                <a:uLnTx/>
                <a:uFillTx/>
                <a:latin typeface="Calibri"/>
                <a:ea typeface="+mn-ea"/>
                <a:cs typeface="+mn-cs"/>
              </a:rPr>
              <a:t>www.butlerrose.com</a:t>
            </a:r>
          </a:p>
        </p:txBody>
      </p:sp>
      <p:pic>
        <p:nvPicPr>
          <p:cNvPr id="13" name="Picture 12">
            <a:extLst>
              <a:ext uri="{FF2B5EF4-FFF2-40B4-BE49-F238E27FC236}">
                <a16:creationId xmlns:a16="http://schemas.microsoft.com/office/drawing/2014/main" id="{318B527B-64F7-4ED5-8D1B-456E169A2A95}"/>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11170" y="3078582"/>
            <a:ext cx="1569660" cy="1569660"/>
          </a:xfrm>
          <a:prstGeom prst="rect">
            <a:avLst/>
          </a:prstGeom>
        </p:spPr>
      </p:pic>
      <p:pic>
        <p:nvPicPr>
          <p:cNvPr id="14" name="Picture 13">
            <a:extLst>
              <a:ext uri="{FF2B5EF4-FFF2-40B4-BE49-F238E27FC236}">
                <a16:creationId xmlns:a16="http://schemas.microsoft.com/office/drawing/2014/main" id="{E29139A9-E624-493C-8F76-23C21763B333}"/>
              </a:ext>
            </a:extLst>
          </p:cNvPr>
          <p:cNvPicPr>
            <a:picLocks noChangeAspect="1"/>
          </p:cNvPicPr>
          <p:nvPr/>
        </p:nvPicPr>
        <p:blipFill rotWithShape="1">
          <a:blip r:embed="rId9"/>
          <a:srcRect t="5212"/>
          <a:stretch/>
        </p:blipFill>
        <p:spPr>
          <a:xfrm>
            <a:off x="4648196" y="4581128"/>
            <a:ext cx="492851" cy="445004"/>
          </a:xfrm>
          <a:prstGeom prst="rect">
            <a:avLst/>
          </a:prstGeom>
        </p:spPr>
      </p:pic>
      <p:pic>
        <p:nvPicPr>
          <p:cNvPr id="15" name="Picture 14">
            <a:extLst>
              <a:ext uri="{FF2B5EF4-FFF2-40B4-BE49-F238E27FC236}">
                <a16:creationId xmlns:a16="http://schemas.microsoft.com/office/drawing/2014/main" id="{7273DF94-7BFE-47AC-ACB8-00AA442FFAA9}"/>
              </a:ext>
            </a:extLst>
          </p:cNvPr>
          <p:cNvPicPr>
            <a:picLocks noChangeAspect="1"/>
          </p:cNvPicPr>
          <p:nvPr/>
        </p:nvPicPr>
        <p:blipFill>
          <a:blip r:embed="rId10"/>
          <a:stretch>
            <a:fillRect/>
          </a:stretch>
        </p:blipFill>
        <p:spPr>
          <a:xfrm>
            <a:off x="4655919" y="5223218"/>
            <a:ext cx="477405" cy="450988"/>
          </a:xfrm>
          <a:prstGeom prst="rect">
            <a:avLst/>
          </a:prstGeom>
        </p:spPr>
      </p:pic>
      <p:pic>
        <p:nvPicPr>
          <p:cNvPr id="16" name="Picture 15">
            <a:extLst>
              <a:ext uri="{FF2B5EF4-FFF2-40B4-BE49-F238E27FC236}">
                <a16:creationId xmlns:a16="http://schemas.microsoft.com/office/drawing/2014/main" id="{DD9E59B5-EA55-448A-8A1E-50EA5B287BFD}"/>
              </a:ext>
            </a:extLst>
          </p:cNvPr>
          <p:cNvPicPr>
            <a:picLocks noChangeAspect="1"/>
          </p:cNvPicPr>
          <p:nvPr/>
        </p:nvPicPr>
        <p:blipFill>
          <a:blip r:embed="rId11"/>
          <a:stretch>
            <a:fillRect/>
          </a:stretch>
        </p:blipFill>
        <p:spPr>
          <a:xfrm>
            <a:off x="4664545" y="5877272"/>
            <a:ext cx="460153" cy="445004"/>
          </a:xfrm>
          <a:prstGeom prst="rect">
            <a:avLst/>
          </a:prstGeom>
        </p:spPr>
      </p:pic>
    </p:spTree>
    <p:extLst>
      <p:ext uri="{BB962C8B-B14F-4D97-AF65-F5344CB8AC3E}">
        <p14:creationId xmlns:p14="http://schemas.microsoft.com/office/powerpoint/2010/main" val="365654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sp>
        <p:nvSpPr>
          <p:cNvPr id="6" name="TextBox 5">
            <a:extLst>
              <a:ext uri="{FF2B5EF4-FFF2-40B4-BE49-F238E27FC236}">
                <a16:creationId xmlns:a16="http://schemas.microsoft.com/office/drawing/2014/main" id="{490A7F4F-1D5C-F24D-A38C-D86398853BAB}"/>
              </a:ext>
            </a:extLst>
          </p:cNvPr>
          <p:cNvSpPr txBox="1"/>
          <p:nvPr/>
        </p:nvSpPr>
        <p:spPr>
          <a:xfrm>
            <a:off x="612946" y="845347"/>
            <a:ext cx="10966108" cy="2677656"/>
          </a:xfrm>
          <a:prstGeom prst="rect">
            <a:avLst/>
          </a:prstGeom>
          <a:noFill/>
        </p:spPr>
        <p:txBody>
          <a:bodyPr wrap="square" rtlCol="0">
            <a:spAutoFit/>
          </a:bodyPr>
          <a:lstStyle/>
          <a:p>
            <a:pPr>
              <a:defRPr/>
            </a:pPr>
            <a:r>
              <a:rPr lang="en-US" sz="3600" b="1" dirty="0">
                <a:solidFill>
                  <a:schemeClr val="bg1"/>
                </a:solidFill>
                <a:latin typeface="Kalinga" panose="020B0502040204020203" pitchFamily="34" charset="0"/>
                <a:ea typeface="Baskerville" panose="02020502070401020303" pitchFamily="18" charset="0"/>
                <a:cs typeface="Kalinga" panose="020B0502040204020203" pitchFamily="34" charset="0"/>
              </a:rPr>
              <a:t>Practical Implications of a Covid-19 Year End and Audit;</a:t>
            </a:r>
            <a:r>
              <a:rPr lang="en-GB" sz="3600" b="1" i="0" dirty="0">
                <a:solidFill>
                  <a:schemeClr val="bg1"/>
                </a:solidFill>
                <a:effectLst/>
                <a:latin typeface="Kalinga" panose="020B0502040204020203" pitchFamily="34" charset="0"/>
                <a:cs typeface="Kalinga" panose="020B0502040204020203" pitchFamily="34" charset="0"/>
              </a:rPr>
              <a:t> and Changes to Financial </a:t>
            </a:r>
            <a:r>
              <a:rPr lang="en-GB" sz="3600" b="1" dirty="0">
                <a:solidFill>
                  <a:schemeClr val="bg1"/>
                </a:solidFill>
                <a:latin typeface="Kalinga" panose="020B0502040204020203" pitchFamily="34" charset="0"/>
                <a:cs typeface="Kalinga" panose="020B0502040204020203" pitchFamily="34" charset="0"/>
              </a:rPr>
              <a:t>R</a:t>
            </a:r>
            <a:r>
              <a:rPr lang="en-GB" sz="3600" b="1" i="0" dirty="0">
                <a:solidFill>
                  <a:schemeClr val="bg1"/>
                </a:solidFill>
                <a:effectLst/>
                <a:latin typeface="Kalinga" panose="020B0502040204020203" pitchFamily="34" charset="0"/>
                <a:cs typeface="Kalinga" panose="020B0502040204020203" pitchFamily="34" charset="0"/>
              </a:rPr>
              <a:t>eporting </a:t>
            </a:r>
            <a:r>
              <a:rPr lang="en-GB" sz="3600" b="1" dirty="0">
                <a:solidFill>
                  <a:schemeClr val="bg1"/>
                </a:solidFill>
                <a:latin typeface="Kalinga" panose="020B0502040204020203" pitchFamily="34" charset="0"/>
                <a:cs typeface="Kalinga" panose="020B0502040204020203" pitchFamily="34" charset="0"/>
              </a:rPr>
              <a:t>F</a:t>
            </a:r>
            <a:r>
              <a:rPr lang="en-GB" sz="3600" b="1" i="0" dirty="0">
                <a:solidFill>
                  <a:schemeClr val="bg1"/>
                </a:solidFill>
                <a:effectLst/>
                <a:latin typeface="Kalinga" panose="020B0502040204020203" pitchFamily="34" charset="0"/>
                <a:cs typeface="Kalinga" panose="020B0502040204020203" pitchFamily="34" charset="0"/>
              </a:rPr>
              <a:t>ollowing the UK’s Withdrawal from the EU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Kalinga" panose="020B0502040204020203" pitchFamily="34" charset="0"/>
              <a:ea typeface="Baskerville" panose="02020502070401020303" pitchFamily="18" charset="0"/>
              <a:cs typeface="Kalinga" panose="020B0502040204020203" pitchFamily="34" charset="0"/>
            </a:endParaRPr>
          </a:p>
        </p:txBody>
      </p:sp>
      <p:sp>
        <p:nvSpPr>
          <p:cNvPr id="7" name="TextBox 6">
            <a:extLst>
              <a:ext uri="{FF2B5EF4-FFF2-40B4-BE49-F238E27FC236}">
                <a16:creationId xmlns:a16="http://schemas.microsoft.com/office/drawing/2014/main" id="{78AC38D3-608C-7648-94A2-4D48B68A6C0D}"/>
              </a:ext>
            </a:extLst>
          </p:cNvPr>
          <p:cNvSpPr txBox="1"/>
          <p:nvPr/>
        </p:nvSpPr>
        <p:spPr>
          <a:xfrm>
            <a:off x="695325" y="3625015"/>
            <a:ext cx="82159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Alan Endersby, Partner</a:t>
            </a:r>
          </a:p>
        </p:txBody>
      </p:sp>
      <p:cxnSp>
        <p:nvCxnSpPr>
          <p:cNvPr id="9" name="Straight Connector 8">
            <a:extLst>
              <a:ext uri="{FF2B5EF4-FFF2-40B4-BE49-F238E27FC236}">
                <a16:creationId xmlns:a16="http://schemas.microsoft.com/office/drawing/2014/main" id="{DF7CF055-BEA2-CF47-AA7B-2D43FD2D9C0A}"/>
              </a:ext>
            </a:extLst>
          </p:cNvPr>
          <p:cNvCxnSpPr>
            <a:cxnSpLocks/>
          </p:cNvCxnSpPr>
          <p:nvPr/>
        </p:nvCxnSpPr>
        <p:spPr>
          <a:xfrm>
            <a:off x="695325" y="2784339"/>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16" name="Picture 15"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18" name="Picture 1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19" name="TextBox 1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20" name="TextBox 1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3834747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2413</Words>
  <Application>Microsoft Office PowerPoint</Application>
  <PresentationFormat>Widescreen</PresentationFormat>
  <Paragraphs>514</Paragraphs>
  <Slides>44</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44</vt:i4>
      </vt:variant>
    </vt:vector>
  </HeadingPairs>
  <TitlesOfParts>
    <vt:vector size="52" baseType="lpstr">
      <vt:lpstr>Arial</vt:lpstr>
      <vt:lpstr>Calibri</vt:lpstr>
      <vt:lpstr>Calibri Light</vt:lpstr>
      <vt:lpstr>HelveticaNeue LT 55 Roman</vt:lpstr>
      <vt:lpstr>Kalinga</vt:lpstr>
      <vt:lpstr>Office Theme</vt:lpstr>
      <vt:lpstr>1_Office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User</dc:creator>
  <cp:lastModifiedBy>Pinchbeck, James</cp:lastModifiedBy>
  <cp:revision>70</cp:revision>
  <cp:lastPrinted>2021-04-21T06:29:17Z</cp:lastPrinted>
  <dcterms:created xsi:type="dcterms:W3CDTF">2021-02-02T09:26:35Z</dcterms:created>
  <dcterms:modified xsi:type="dcterms:W3CDTF">2021-04-21T13:27:22Z</dcterms:modified>
</cp:coreProperties>
</file>